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0"/>
  </p:notesMasterIdLst>
  <p:sldIdLst>
    <p:sldId id="293" r:id="rId2"/>
    <p:sldId id="259" r:id="rId3"/>
    <p:sldId id="268" r:id="rId4"/>
    <p:sldId id="279" r:id="rId5"/>
    <p:sldId id="267" r:id="rId6"/>
    <p:sldId id="299" r:id="rId7"/>
    <p:sldId id="298" r:id="rId8"/>
    <p:sldId id="294" r:id="rId9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97B162-A32D-46DE-8488-6DAFADAB41F3}">
  <a:tblStyle styleId="{AA97B162-A32D-46DE-8488-6DAFADAB41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8AEBB2B-291E-4A1A-B927-143C414BD3F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9"/>
    <p:restoredTop sz="94635"/>
  </p:normalViewPr>
  <p:slideViewPr>
    <p:cSldViewPr snapToGrid="0">
      <p:cViewPr varScale="1">
        <p:scale>
          <a:sx n="76" d="100"/>
          <a:sy n="76" d="100"/>
        </p:scale>
        <p:origin x="21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924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8b9813ebb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38b9813ebb0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g38b9813ebb0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b9813ebb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38b9813ebb0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38b9813ebb0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8b9813ebb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38b9813ebb0_0_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8b9813ebb0_0_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DEFAULT_3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76259" y="3889798"/>
            <a:ext cx="5683976" cy="2131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006100" y="1963725"/>
            <a:ext cx="8193900" cy="13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Cambria"/>
              <a:buNone/>
              <a:defRPr sz="42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599438" y="2920875"/>
            <a:ext cx="6837600" cy="7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DC2378"/>
              </a:buClr>
              <a:buSzPts val="3200"/>
              <a:buFont typeface="Cambria"/>
              <a:buNone/>
              <a:defRPr sz="3200" i="1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822950" y="1183825"/>
            <a:ext cx="88014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Cambria"/>
              <a:buNone/>
              <a:defRPr sz="36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1017175" y="2444050"/>
            <a:ext cx="8801400" cy="32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1pPr>
            <a:lvl2pPr marL="914400" lvl="1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2pPr>
            <a:lvl3pPr marL="1371600" lvl="2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3pPr>
            <a:lvl4pPr marL="1828800" lvl="3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4pPr>
            <a:lvl5pPr marL="2286000" lvl="4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5pPr>
            <a:lvl6pPr marL="2743200" lvl="5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6pPr>
            <a:lvl7pPr marL="3200400" lvl="6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7pPr>
            <a:lvl8pPr marL="3657600" lvl="7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8pPr>
            <a:lvl9pPr marL="4114800" lvl="8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pic>
        <p:nvPicPr>
          <p:cNvPr id="18" name="Google Shape;18;p3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00800" y="6088950"/>
            <a:ext cx="1537476" cy="5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">
  <p:cSld name="DEFAULT_2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822950" y="1183825"/>
            <a:ext cx="88014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Font typeface="Cambria"/>
              <a:buNone/>
              <a:defRPr sz="36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" name="Google Shape;21;p4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00800" y="6088950"/>
            <a:ext cx="1537476" cy="57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1342100" y="2429925"/>
            <a:ext cx="8052600" cy="1765800"/>
          </a:xfrm>
          <a:prstGeom prst="rect">
            <a:avLst/>
          </a:prstGeom>
          <a:solidFill>
            <a:srgbClr val="7C3AED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DEFAULT_1">
    <p:bg>
      <p:bgPr>
        <a:solidFill>
          <a:srgbClr val="DC2378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85250" y="2985300"/>
            <a:ext cx="7621500" cy="8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mbria"/>
              <a:buNone/>
              <a:defRPr sz="4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">
  <p:cSld name="Generated (g3f432419d1e_7_0)">
    <p:bg>
      <p:bgPr>
        <a:solidFill>
          <a:srgbClr val="FFC107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285250" y="2985300"/>
            <a:ext cx="7621500" cy="8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mbria"/>
              <a:buNone/>
              <a:defRPr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006100" y="1963725"/>
            <a:ext cx="8193900" cy="13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Cambria"/>
              <a:buNone/>
              <a:defRPr sz="42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DFE9-09B5-7D2D-5290-DA723CFC9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Cookie Preference Report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197E1-C803-17AD-4927-7A079A5C86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Opening-day menu implications
Synthetic survey · n=1,000 · September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83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822960" y="1097280"/>
            <a:ext cx="10542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3600"/>
              <a:buFont typeface="Cambria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Executive summary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"/>
          <p:cNvSpPr/>
          <p:nvPr/>
        </p:nvSpPr>
        <p:spPr>
          <a:xfrm>
            <a:off x="516636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9" name="Google Shape;59;p10" descr="assets/icon_clipboar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3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/>
          <p:nvPr/>
        </p:nvSpPr>
        <p:spPr>
          <a:xfrm>
            <a:off x="882400" y="3529365"/>
            <a:ext cx="2651700" cy="1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CHOCOLATE CHIP
30.6% overall
#</a:t>
            </a:r>
            <a:r>
              <a:rPr lang="en-US" sz="2100" b="1" dirty="0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1</a:t>
            </a:r>
            <a:r>
              <a:rPr lang="en-US" sz="2100" b="1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 in every age bracket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0"/>
          <p:cNvSpPr/>
          <p:nvPr/>
        </p:nvSpPr>
        <p:spPr>
          <a:xfrm>
            <a:off x="4402836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0" descr="assets/icon_structur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85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/>
          <p:nvPr/>
        </p:nvSpPr>
        <p:spPr>
          <a:xfrm>
            <a:off x="4768600" y="3529378"/>
            <a:ext cx="2871000" cy="16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AGE SHIFTS
Double chocolate skews young;
oatmeal raisin rises with age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"/>
          <p:cNvSpPr/>
          <p:nvPr/>
        </p:nvSpPr>
        <p:spPr>
          <a:xfrm>
            <a:off x="8369919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0" descr="assets/icon_check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7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0"/>
          <p:cNvSpPr/>
          <p:nvPr/>
        </p:nvSpPr>
        <p:spPr>
          <a:xfrm>
            <a:off x="8654850" y="3529365"/>
            <a:ext cx="2651700" cy="1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OPEN FOCUSED
Five cookies cover distinct needs;
make chocolate chip the hero</a:t>
            </a:r>
            <a:endParaRPr sz="2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0"/>
          <p:cNvSpPr/>
          <p:nvPr/>
        </p:nvSpPr>
        <p:spPr>
          <a:xfrm>
            <a:off x="502920" y="6199632"/>
            <a:ext cx="91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2378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/>
          <p:nvPr/>
        </p:nvSpPr>
        <p:spPr>
          <a:xfrm>
            <a:off x="915900" y="3108545"/>
            <a:ext cx="103602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26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30.6% chose</a:t>
            </a:r>
            <a:endParaRPr sz="4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915900" y="3748625"/>
            <a:ext cx="103602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lang="en-US" sz="48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CHOCOLATE CHIP</a:t>
            </a:r>
            <a:endParaRPr sz="4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5504099" y="1218250"/>
            <a:ext cx="11838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47721"/>
              </a:buClr>
              <a:buSzPts val="3000"/>
              <a:buFont typeface="Cambria"/>
              <a:buNone/>
            </a:pPr>
            <a:r>
              <a:rPr lang="en-US" sz="96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sz="9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0"/>
          <p:cNvSpPr/>
          <p:nvPr/>
        </p:nvSpPr>
        <p:spPr>
          <a:xfrm>
            <a:off x="824485" y="616980"/>
            <a:ext cx="105429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3200"/>
              <a:buFont typeface="Cambria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Chocolate chip leads a fragmented field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4" name="Google Shape;284;p30"/>
          <p:cNvGraphicFramePr/>
          <p:nvPr>
            <p:extLst>
              <p:ext uri="{D42A27DB-BD31-4B8C-83A1-F6EECF244321}">
                <p14:modId xmlns:p14="http://schemas.microsoft.com/office/powerpoint/2010/main" val="1974166179"/>
              </p:ext>
            </p:extLst>
          </p:nvPr>
        </p:nvGraphicFramePr>
        <p:xfrm>
          <a:off x="870205" y="1485660"/>
          <a:ext cx="10454640" cy="3401550"/>
        </p:xfrm>
        <a:graphic>
          <a:graphicData uri="http://schemas.openxmlformats.org/drawingml/2006/table">
            <a:tbl>
              <a:tblPr>
                <a:noFill/>
                <a:tableStyleId>{D8AEBB2B-291E-4A1A-B927-143C414BD3F8}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COOKIE</a:t>
                      </a:r>
                      <a:endParaRPr lang="en-US" sz="24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50800" marB="508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2C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5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FAVORITE SHARE</a:t>
                      </a:r>
                      <a:endParaRPr lang="en-US" sz="24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50800" marB="508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2C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2C64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Chocolate chip</a:t>
                      </a:r>
                      <a:endParaRPr lang="en-US" sz="2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30.6%  ·  306 respondents</a:t>
                      </a: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2C64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Oatmeal raisin</a:t>
                      </a:r>
                      <a:endParaRPr lang="en-US" sz="2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13.1%  ·  131 respondents</a:t>
                      </a: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2C64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Peanut butter</a:t>
                      </a:r>
                      <a:endParaRPr lang="en-US" sz="2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10.3%  ·  103 respondents</a:t>
                      </a: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2C64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Shortbread</a:t>
                      </a:r>
                      <a:endParaRPr lang="en-US" sz="2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10.3%  ·  103 respondents</a:t>
                      </a: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2C64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Double chocolate</a:t>
                      </a:r>
                      <a:endParaRPr lang="en-US" sz="2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9.8%  ·  98 respondents</a:t>
                      </a:r>
                    </a:p>
                  </a:txBody>
                  <a:tcPr marL="101600" marR="101600" marT="76200" marB="76200" anchor="ctr">
                    <a:lnL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5" name="Google Shape;285;p30"/>
          <p:cNvSpPr/>
          <p:nvPr/>
        </p:nvSpPr>
        <p:spPr>
          <a:xfrm>
            <a:off x="502920" y="6199632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822960" y="1005840"/>
            <a:ext cx="10542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3600"/>
              <a:buFont typeface="Cambria"/>
              <a:buNone/>
            </a:pPr>
            <a:r>
              <a:rPr lang="en-US" sz="3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Chocolate chip leads ages 18–44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516636" y="2651760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836675" y="3611874"/>
            <a:ext cx="274320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18–24
Chocolate chip 34.2%
Double chocolate 23.3%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4402836" y="2651760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4722875" y="3611875"/>
            <a:ext cx="2959200" cy="1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25–34
Chocolate chip 28.7%
Double chocolate 15.2%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502920" y="6199632"/>
            <a:ext cx="91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8505036" y="2651798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8825075" y="3611913"/>
            <a:ext cx="2959200" cy="1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35–44
Chocolate chip 38.0%
#2 tie at 12.0%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2939675" y="2968913"/>
            <a:ext cx="640200" cy="554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C10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6983875" y="2968913"/>
            <a:ext cx="504300" cy="554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C10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18" descr="User group vector, Digital marketing filled icon editable stroke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4499" y="2880362"/>
            <a:ext cx="731525" cy="73152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822960" y="1005840"/>
            <a:ext cx="10542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3600"/>
              <a:buFont typeface="Cambria"/>
              <a:buNone/>
            </a:pPr>
            <a:r>
              <a:rPr lang="en-US" sz="3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Chocolate chip leads after 45; classics gain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516636" y="2651760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836675" y="3611874"/>
            <a:ext cx="274320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45–54
Chocolate chip 32.3%
Shortbread 13.9%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4402836" y="2651760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4722875" y="3611875"/>
            <a:ext cx="2959200" cy="1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55–64
Chocolate chip 32.7%
Oatmeal raisin 14.3%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502920" y="6199632"/>
            <a:ext cx="91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8505036" y="2651798"/>
            <a:ext cx="3383400" cy="26517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8825075" y="3611913"/>
            <a:ext cx="2959200" cy="11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65+
Chocolate chip 22.0%
Oatmeal raisin 20.6%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2939675" y="2968913"/>
            <a:ext cx="640200" cy="554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C10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6983875" y="2968913"/>
            <a:ext cx="504300" cy="5544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C10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18" descr="User group vector, Digital marketing filled icon editable stroke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54499" y="2880362"/>
            <a:ext cx="731525" cy="73152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5F5F5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822960" y="1097280"/>
            <a:ext cx="10542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3600"/>
              <a:buFont typeface="Cambria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focused five-cookie menu covers every age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"/>
          <p:cNvSpPr/>
          <p:nvPr/>
        </p:nvSpPr>
        <p:spPr>
          <a:xfrm>
            <a:off x="516636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59" name="Google Shape;59;p10" descr="assets/icon_clipboar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23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/>
          <p:nvPr/>
        </p:nvSpPr>
        <p:spPr>
          <a:xfrm>
            <a:off x="882400" y="3529365"/>
            <a:ext cx="2651700" cy="1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libri"/>
                <a:cs typeface="Calibri"/>
                <a:sym typeface="Cambria"/>
              </a:rPr>
              <a:t>HERO
Chocolate chip
Lead visibility and volume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0"/>
          <p:cNvSpPr/>
          <p:nvPr/>
        </p:nvSpPr>
        <p:spPr>
          <a:xfrm>
            <a:off x="4402836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0" descr="assets/icon_structur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85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/>
          <p:nvPr/>
        </p:nvSpPr>
        <p:spPr>
          <a:xfrm>
            <a:off x="4768600" y="3529378"/>
            <a:ext cx="2871000" cy="16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YOUNGER APPEAL
Double chocolate
Adds indulgence and youth pull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"/>
          <p:cNvSpPr/>
          <p:nvPr/>
        </p:nvSpPr>
        <p:spPr>
          <a:xfrm>
            <a:off x="8369919" y="2423160"/>
            <a:ext cx="3383400" cy="27432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>
            <a:noFill/>
          </a:ln>
          <a:effectLst>
            <a:outerShdw blurRad="114300" dist="38100" dir="54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0" descr="assets/icon_chec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4796" y="274320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0"/>
          <p:cNvSpPr/>
          <p:nvPr/>
        </p:nvSpPr>
        <p:spPr>
          <a:xfrm>
            <a:off x="8654850" y="3529365"/>
            <a:ext cx="2651700" cy="1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32C64"/>
              </a:buClr>
              <a:buSzPts val="2100"/>
              <a:buFont typeface="Cambria"/>
              <a:buNone/>
            </a:pPr>
            <a:r>
              <a:rPr lang="en-US" sz="21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CLASSIC RANGE
Oatmeal raisin + shortbread
Add sugar as the simple fifth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0"/>
          <p:cNvSpPr/>
          <p:nvPr/>
        </p:nvSpPr>
        <p:spPr>
          <a:xfrm>
            <a:off x="502920" y="6199632"/>
            <a:ext cx="91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7F6AF-30BE-BE94-6823-B539E1C5F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Start focused, then let opening-week sales tune the mix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690B9-57E6-F090-24E4-50668505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 Start with five: chocolate chip, double chocolate, oatmeal raisin, shortbread, and sugar.</a:t>
            </a:r>
          </a:p>
          <a:p>
            <a:r>
              <a:rPr lang="en-US"/>
              <a:t>• Allocate roughly 40% of opening inventory to chocolate chip; split the balance across support flavors.</a:t>
            </a:r>
          </a:p>
          <a:p>
            <a:r>
              <a:rPr lang="en-US"/>
              <a:t>• Target soft/chewy or crisp-edge texture—the preference of 55.2% of respondents.</a:t>
            </a:r>
          </a:p>
          <a:p>
            <a:r>
              <a:rPr lang="en-US"/>
              <a:t>• Track sell-through by SKU and rebalance batch sizes on day two.</a:t>
            </a:r>
          </a:p>
          <a:p>
            <a:pPr lvl="1"/>
            <a:r>
              <a:rPr lang="en-US"/>
              <a:t>Method note: synthetic n=1,000; no real respondents. Treat findings as directional and validate with local sales.</a:t>
            </a:r>
          </a:p>
        </p:txBody>
      </p:sp>
    </p:spTree>
    <p:extLst>
      <p:ext uri="{BB962C8B-B14F-4D97-AF65-F5344CB8AC3E}">
        <p14:creationId xmlns:p14="http://schemas.microsoft.com/office/powerpoint/2010/main" val="3730729248"/>
      </p:ext>
    </p:extLst>
  </p:cSld>
  <p:clrMapOvr>
    <a:masterClrMapping/>
  </p:clrMapOvr>
</p:sld>
</file>

<file path=ppt/theme/theme1.xml><?xml version="1.0" encoding="utf-8"?>
<a:theme xmlns:a="http://schemas.openxmlformats.org/drawingml/2006/main" name="MRXplor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RXplorer Slides" id="{A8469702-6ED2-7742-B093-E1ECA7DED76D}" vid="{DC4FBC4B-02C7-3D4A-A95B-B072D8BCF9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MRXplorer</Template>
  <TotalTime>11</TotalTime>
  <Words>340</Words>
  <Application>Microsoft Macintosh PowerPoint</Application>
  <PresentationFormat>Widescreen</PresentationFormat>
  <Paragraphs>49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MRXplorer</vt:lpstr>
      <vt:lpstr>Cookie Preference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 focused, then let opening-week sales tune the mix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Johnson</dc:creator>
  <cp:lastModifiedBy>Richard Johnson</cp:lastModifiedBy>
  <cp:revision>1</cp:revision>
  <dcterms:created xsi:type="dcterms:W3CDTF">2026-09-22T19:42:36Z</dcterms:created>
  <dcterms:modified xsi:type="dcterms:W3CDTF">2026-09-22T19:54:18Z</dcterms:modified>
</cp:coreProperties>
</file>