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</ns0:sldIdLst>
  <ns0:sldSz cx="12192000" cy="6858000" type="screen4x3"/>
  <ns0:notesSz cx="6858000" cy="9144000"/>
  <ns0:embeddedFontLst>
    <ns0:embeddedFont>
      <ns0:font typeface="Plus Jakarta Sans"/>
      <ns0:bold ns1:id="rIdFont14"/>
      <ns0:regular ns1:id="rIdFont15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Font14" Type="http://schemas.openxmlformats.org/officeDocument/2006/relationships/font" Target="fonts/b5400016-ed07-4277-9fa2-2f2dbc8124b4.fntdata" /><ns0:Relationship Id="rIdFont15" Type="http://schemas.openxmlformats.org/officeDocument/2006/relationships/font" Target="fonts/07f01b10-f74c-4581-94ec-750ea51e3fa0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5543550"/>
            <a:ext cx="10972800" cy="704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4713833"/>
            <a:ext cx="1143000" cy="57150"/>
          </a:xfrm>
          <a:prstGeom prst="rect">
            <a:avLst/>
          </a:prstGeom>
          <a:solidFill>
            <a:srgbClr val="7E4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5543550"/>
            <a:ext cx="10972800" cy="1905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609600"/>
            <a:ext cx="11068050" cy="581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3600" i="0" u="none">
                <a:solidFill>
                  <a:srgbClr val="000000"/>
                </a:solidFill>
                <a:latin typeface="Plus Jakarta Sans"/>
              </a:rPr>
              <a:t>MRX</a:t>
            </a:r>
            <a:r>
              <a:rPr b="1" sz="3600" i="0" u="none">
                <a:solidFill>
                  <a:srgbClr val="7E41DB"/>
                </a:solidFill>
                <a:latin typeface="Plus Jakarta Sans"/>
              </a:rPr>
              <a:t>plorer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963191"/>
            <a:ext cx="10715625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7D5A44"/>
                </a:solidFill>
                <a:latin typeface="Plus Jakarta Sans"/>
              </a:rPr>
              <a:t>MARKET ANALYSIS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01341"/>
            <a:ext cx="9101137" cy="1340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b="1" sz="4800" i="0" u="none">
                <a:solidFill>
                  <a:srgbClr val="1A1A1A"/>
                </a:solidFill>
                <a:latin typeface="Plus Jakarta Sans"/>
              </a:rPr>
              <a:t>Cookie Preference Insights &amp; Menu Strategy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970883"/>
            <a:ext cx="10715625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666666"/>
                </a:solidFill>
                <a:latin typeface="Plus Jakarta Sans"/>
              </a:rPr>
              <a:t>Data source: cookie_survey_synthetic_n1000_realistic_binary.xlsx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01225" y="6029325"/>
            <a:ext cx="2226468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lus Jakarta Sans"/>
              </a:rPr>
              <a:t>Explore.</a:t>
            </a:r>
            <a:r>
              <a:rPr b="1" sz="1350" i="0" u="none">
                <a:solidFill>
                  <a:srgbClr val="0F172A"/>
                </a:solidFill>
                <a:latin typeface="Plus Jakarta Sans"/>
              </a:rPr>
              <a:t> </a:t>
            </a:r>
            <a:r>
              <a:rPr b="1" sz="1350" i="0" u="none">
                <a:solidFill>
                  <a:srgbClr val="E83E8C"/>
                </a:solidFill>
                <a:latin typeface="Plus Jakarta Sans"/>
              </a:rPr>
              <a:t>Learn.</a:t>
            </a:r>
            <a:r>
              <a:rPr b="1" sz="1350" i="0" u="none">
                <a:solidFill>
                  <a:srgbClr val="0F172A"/>
                </a:solidFill>
                <a:latin typeface="Plus Jakarta Sans"/>
              </a:rPr>
              <a:t> </a:t>
            </a:r>
            <a:r>
              <a:rPr b="1" sz="1350" i="0" u="none">
                <a:solidFill>
                  <a:srgbClr val="7E41DB"/>
                </a:solidFill>
                <a:latin typeface="Plus Jakarta Sans"/>
              </a:rPr>
              <a:t>Lead.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791200"/>
            <a:ext cx="242887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A1A1A"/>
                </a:solidFill>
                <a:latin typeface="Plus Jakarta Sans"/>
              </a:rPr>
              <a:t>Prepared by Z. Johnson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048375"/>
            <a:ext cx="242887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666666"/>
                </a:solidFill>
                <a:latin typeface="Plus Jakarta Sans"/>
              </a:rPr>
              <a:t>zjohnson@mrxplorer.com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674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67425"/>
            <a:ext cx="1097280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762125"/>
            <a:ext cx="51816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62125"/>
            <a:ext cx="51816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362200"/>
            <a:ext cx="228600" cy="3238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314700"/>
            <a:ext cx="342900" cy="3238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67200"/>
            <a:ext cx="38100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4275534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7D5A44"/>
                </a:solidFill>
                <a:latin typeface="Plus Jakarta Sans"/>
              </a:rPr>
              <a:t>Executive Summary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67950" y="552450"/>
            <a:ext cx="1643062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000000"/>
                </a:solidFill>
                <a:latin typeface="Plus Jakarta Sans"/>
              </a:rPr>
              <a:t>MRX</a:t>
            </a:r>
            <a:r>
              <a:rPr b="1" sz="2100" i="0" u="none">
                <a:solidFill>
                  <a:srgbClr val="7E41DB"/>
                </a:solidFill>
                <a:latin typeface="Plus Jakarta Sans"/>
              </a:rPr>
              <a:t>plorer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229350"/>
            <a:ext cx="1228725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mrxplorer.com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96475" y="6229350"/>
            <a:ext cx="210740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Cookie Preference Report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2333625"/>
            <a:ext cx="48196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7D5A44"/>
                </a:solidFill>
                <a:latin typeface="Plus Jakarta Sans"/>
              </a:rPr>
              <a:t>Data Source:</a:t>
            </a:r>
            <a:r>
              <a:rPr b="1" sz="2400" i="0" u="none">
                <a:solidFill>
                  <a:srgbClr val="7D5A44"/>
                </a:solidFill>
                <a:latin typeface="Plus Jakarta Sans"/>
              </a:rPr>
              <a:t> 1,000 diverse respondents surveyed.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00" y="3286125"/>
            <a:ext cx="47053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7D5A44"/>
                </a:solidFill>
                <a:latin typeface="Plus Jakarta Sans"/>
              </a:rPr>
              <a:t>Core Finding:</a:t>
            </a:r>
            <a:r>
              <a:rPr b="1" sz="2400" i="0" u="none">
                <a:solidFill>
                  <a:srgbClr val="7D5A44"/>
                </a:solidFill>
                <a:latin typeface="Plus Jakarta Sans"/>
              </a:rPr>
              <a:t> Classic flavors dominate overall market.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" y="4238625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7D5A44"/>
                </a:solidFill>
                <a:latin typeface="Plus Jakarta Sans"/>
              </a:rPr>
              <a:t>Demographic Shift:</a:t>
            </a:r>
            <a:r>
              <a:rPr b="1" sz="2400" i="0" u="none">
                <a:solidFill>
                  <a:srgbClr val="7D5A44"/>
                </a:solidFill>
                <a:latin typeface="Plus Jakarta Sans"/>
              </a:rPr>
              <a:t> Distinct preferences by age bracket.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674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67425"/>
            <a:ext cx="1097280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4589115"/>
            <a:ext cx="762000" cy="57150"/>
          </a:xfrm>
          <a:prstGeom prst="rect">
            <a:avLst/>
          </a:prstGeom>
          <a:solidFill>
            <a:srgbClr val="FDB8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762125"/>
            <a:ext cx="51816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62125"/>
            <a:ext cx="51816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48006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7D5A44"/>
                </a:solidFill>
                <a:latin typeface="Plus Jakarta Sans"/>
              </a:rPr>
              <a:t>Overall Market Leader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67950" y="552450"/>
            <a:ext cx="1643062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000000"/>
                </a:solidFill>
                <a:latin typeface="Plus Jakarta Sans"/>
              </a:rPr>
              <a:t>MRX</a:t>
            </a:r>
            <a:r>
              <a:rPr b="1" sz="2100" i="0" u="none">
                <a:solidFill>
                  <a:srgbClr val="7E41DB"/>
                </a:solidFill>
                <a:latin typeface="Plus Jakarta Sans"/>
              </a:rPr>
              <a:t>plorer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229350"/>
            <a:ext cx="1228725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mrxplorer.com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96475" y="6229350"/>
            <a:ext cx="210740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Cookie Preference Report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983134"/>
            <a:ext cx="5540692" cy="1005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b="1" sz="3600" i="0" u="none">
                <a:solidFill>
                  <a:srgbClr val="1A1A1A"/>
                </a:solidFill>
                <a:latin typeface="Plus Jakarta Sans"/>
              </a:rPr>
              <a:t>Chocolate Chip Dominates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217515"/>
            <a:ext cx="6477000" cy="1143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b="1" sz="9000" i="0" u="none">
                <a:solidFill>
                  <a:srgbClr val="7D5A44"/>
                </a:solidFill>
                <a:latin typeface="Plus Jakarta Sans"/>
              </a:rPr>
              <a:t>42%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874865"/>
            <a:ext cx="647700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1A1A1A"/>
                </a:solidFill>
                <a:latin typeface="Plus Jakarta Sans"/>
              </a:rPr>
              <a:t>Overall respondent preference rate.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674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1533525"/>
            <a:ext cx="2571750" cy="4076700"/>
          </a:xfrm>
          <a:prstGeom prst="roundRect">
            <a:avLst>
              <a:gd name="adj" fmla="val 2962"/>
            </a:avLst>
          </a:prstGeom>
          <a:solidFill>
            <a:srgbClr val="F8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409950" y="1533525"/>
            <a:ext cx="2571750" cy="4076700"/>
          </a:xfrm>
          <a:prstGeom prst="roundRect">
            <a:avLst>
              <a:gd name="adj" fmla="val 2962"/>
            </a:avLst>
          </a:prstGeom>
          <a:solidFill>
            <a:srgbClr val="F8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10300" y="1533525"/>
            <a:ext cx="2571750" cy="4076700"/>
          </a:xfrm>
          <a:prstGeom prst="roundRect">
            <a:avLst>
              <a:gd name="adj" fmla="val 2962"/>
            </a:avLst>
          </a:prstGeom>
          <a:solidFill>
            <a:srgbClr val="F8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010650" y="1533525"/>
            <a:ext cx="2571750" cy="4076700"/>
          </a:xfrm>
          <a:prstGeom prst="roundRect">
            <a:avLst>
              <a:gd name="adj" fmla="val 2962"/>
            </a:avLst>
          </a:prstGeom>
          <a:solidFill>
            <a:srgbClr val="F8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6067425"/>
            <a:ext cx="1097280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600" y="1533525"/>
            <a:ext cx="2571750" cy="57150"/>
          </a:xfrm>
          <a:prstGeom prst="rect">
            <a:avLst/>
          </a:prstGeom>
          <a:solidFill>
            <a:srgbClr val="7E4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09950" y="1533525"/>
            <a:ext cx="2571750" cy="57150"/>
          </a:xfrm>
          <a:prstGeom prst="rect">
            <a:avLst/>
          </a:prstGeom>
          <a:solidFill>
            <a:srgbClr val="FDB8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533525"/>
            <a:ext cx="2571750" cy="57150"/>
          </a:xfrm>
          <a:prstGeom prst="rect">
            <a:avLst/>
          </a:prstGeom>
          <a:solidFill>
            <a:srgbClr val="7D5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010650" y="1533525"/>
            <a:ext cx="2571750" cy="57150"/>
          </a:xfrm>
          <a:prstGeom prst="rect">
            <a:avLst/>
          </a:prstGeom>
          <a:solidFill>
            <a:srgbClr val="E83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5425678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7D5A44"/>
                </a:solidFill>
                <a:latin typeface="Plus Jakarta Sans"/>
              </a:rPr>
              <a:t>Favorites by Age Bracket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67950" y="552450"/>
            <a:ext cx="1643062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000000"/>
                </a:solidFill>
                <a:latin typeface="Plus Jakarta Sans"/>
              </a:rPr>
              <a:t>MRX</a:t>
            </a:r>
            <a:r>
              <a:rPr b="1" sz="2100" i="0" u="none">
                <a:solidFill>
                  <a:srgbClr val="7E41DB"/>
                </a:solidFill>
                <a:latin typeface="Plus Jakarta Sans"/>
              </a:rPr>
              <a:t>plorer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229350"/>
            <a:ext cx="1228725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mrxplorer.com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96475" y="6229350"/>
            <a:ext cx="210740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Cookie Preference Report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1895475"/>
            <a:ext cx="24526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7E41DB"/>
                </a:solidFill>
                <a:latin typeface="Plus Jakarta Sans"/>
              </a:rPr>
              <a:t>Under 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266950"/>
            <a:ext cx="216027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1A1A1A"/>
                </a:solidFill>
                <a:latin typeface="Plus Jakarta Sans"/>
              </a:rPr>
              <a:t>Frosted Sugar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67300"/>
            <a:ext cx="24526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500" i="0" u="none">
                <a:solidFill>
                  <a:srgbClr val="666666"/>
                </a:solidFill>
                <a:latin typeface="Plus Jakarta Sans"/>
              </a:rPr>
              <a:t>38% category share.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14750" y="1895475"/>
            <a:ext cx="24526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lus Jakarta Sans"/>
              </a:rPr>
              <a:t>18 – 34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4750" y="2266950"/>
            <a:ext cx="216027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1A1A1A"/>
                </a:solidFill>
                <a:latin typeface="Plus Jakarta Sans"/>
              </a:rPr>
              <a:t>Peanut Butter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14750" y="5067300"/>
            <a:ext cx="24526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500" i="0" u="none">
                <a:solidFill>
                  <a:srgbClr val="666666"/>
                </a:solidFill>
                <a:latin typeface="Plus Jakarta Sans"/>
              </a:rPr>
              <a:t>32% category share.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5100" y="1895475"/>
            <a:ext cx="24526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7D5A44"/>
                </a:solidFill>
                <a:latin typeface="Plus Jakarta Sans"/>
              </a:rPr>
              <a:t>35 – 54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2266950"/>
            <a:ext cx="216027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1A1A1A"/>
                </a:solidFill>
                <a:latin typeface="Plus Jakarta Sans"/>
              </a:rPr>
              <a:t>Chocolate Chip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5100" y="5067300"/>
            <a:ext cx="24526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500" i="0" u="none">
                <a:solidFill>
                  <a:srgbClr val="666666"/>
                </a:solidFill>
                <a:latin typeface="Plus Jakarta Sans"/>
              </a:rPr>
              <a:t>45% category share.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5450" y="1895475"/>
            <a:ext cx="24526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E83E8C"/>
                </a:solidFill>
                <a:latin typeface="Plus Jakarta Sans"/>
              </a:rPr>
              <a:t>55+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5450" y="2266950"/>
            <a:ext cx="216027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1A1A1A"/>
                </a:solidFill>
                <a:latin typeface="Plus Jakarta Sans"/>
              </a:rPr>
              <a:t>Oatmeal Raisin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15450" y="5067300"/>
            <a:ext cx="245268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500" i="0" u="none">
                <a:solidFill>
                  <a:srgbClr val="666666"/>
                </a:solidFill>
                <a:latin typeface="Plus Jakarta Sans"/>
              </a:rPr>
              <a:t>41% category share.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674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2476500"/>
            <a:ext cx="3454449" cy="2190750"/>
          </a:xfrm>
          <a:prstGeom prst="roundRect">
            <a:avLst>
              <a:gd name="adj" fmla="val 5217"/>
            </a:avLst>
          </a:prstGeom>
          <a:solidFill>
            <a:srgbClr val="F8F5F2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368849" y="2476500"/>
            <a:ext cx="3454449" cy="2190750"/>
          </a:xfrm>
          <a:prstGeom prst="roundRect">
            <a:avLst>
              <a:gd name="adj" fmla="val 5217"/>
            </a:avLst>
          </a:prstGeom>
          <a:solidFill>
            <a:srgbClr val="F8F5F2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128099" y="2476500"/>
            <a:ext cx="3454449" cy="2190750"/>
          </a:xfrm>
          <a:prstGeom prst="roundRect">
            <a:avLst>
              <a:gd name="adj" fmla="val 5217"/>
            </a:avLst>
          </a:prstGeom>
          <a:solidFill>
            <a:srgbClr val="F8F5F2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6067425"/>
            <a:ext cx="1097280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725" y="2867025"/>
            <a:ext cx="40005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75" y="2867025"/>
            <a:ext cx="40005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224" y="2867025"/>
            <a:ext cx="40005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6100762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7D5A44"/>
                </a:solidFill>
                <a:latin typeface="Plus Jakarta Sans"/>
              </a:rPr>
              <a:t>Opening Day Menu Strategy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67950" y="552450"/>
            <a:ext cx="1643062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000000"/>
                </a:solidFill>
                <a:latin typeface="Plus Jakarta Sans"/>
              </a:rPr>
              <a:t>MRX</a:t>
            </a:r>
            <a:r>
              <a:rPr b="1" sz="2100" i="0" u="none">
                <a:solidFill>
                  <a:srgbClr val="7E41DB"/>
                </a:solidFill>
                <a:latin typeface="Plus Jakarta Sans"/>
              </a:rPr>
              <a:t>plorer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229350"/>
            <a:ext cx="1228725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mrxplorer.com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96475" y="6229350"/>
            <a:ext cx="210740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172A"/>
                </a:solidFill>
                <a:latin typeface="Plus Jakarta Sans"/>
              </a:rPr>
              <a:t>Cookie Preference Report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393" y="3552825"/>
            <a:ext cx="3708861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1A1A1A"/>
                </a:solidFill>
                <a:latin typeface="Plus Jakarta Sans"/>
              </a:rPr>
              <a:t>The Anchor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0700" y="4038600"/>
            <a:ext cx="3532249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666666"/>
                </a:solidFill>
                <a:latin typeface="Plus Jakarta Sans"/>
              </a:rPr>
              <a:t>Lead with Chocolate Chip.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1643" y="3552825"/>
            <a:ext cx="3708861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1A1A1A"/>
                </a:solidFill>
                <a:latin typeface="Plus Jakarta Sans"/>
              </a:rPr>
              <a:t>The Youth Draw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9949" y="4038600"/>
            <a:ext cx="3532249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666666"/>
                </a:solidFill>
                <a:latin typeface="Plus Jakarta Sans"/>
              </a:rPr>
              <a:t>Include colorful Frosted Sugar.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0893" y="3552825"/>
            <a:ext cx="3708861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1A1A1A"/>
                </a:solidFill>
                <a:latin typeface="Plus Jakarta Sans"/>
              </a:rPr>
              <a:t>The Niche Play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89199" y="4038600"/>
            <a:ext cx="3532249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666666"/>
                </a:solidFill>
                <a:latin typeface="Plus Jakarta Sans"/>
              </a:rPr>
              <a:t>Offer classic Oatmeal Raisin.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D5A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0" y="2081212"/>
            <a:ext cx="762000" cy="57150"/>
          </a:xfrm>
          <a:prstGeom prst="rect">
            <a:avLst/>
          </a:prstGeom>
          <a:solidFill>
            <a:srgbClr val="FDB8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2419350" y="4967287"/>
            <a:ext cx="7353300" cy="6953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5219700"/>
            <a:ext cx="190500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075" y="5219700"/>
            <a:ext cx="190500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83098" y="1195387"/>
            <a:ext cx="6425803" cy="581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3600" i="0" u="none">
                <a:solidFill>
                  <a:srgbClr val="FFFFFF"/>
                </a:solidFill>
                <a:latin typeface="Plus Jakarta Sans"/>
              </a:rPr>
              <a:t>What you'll leave with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4965" y="2595562"/>
            <a:ext cx="2512218" cy="1152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7200" i="0" u="none">
                <a:solidFill>
                  <a:srgbClr val="FFFFFF"/>
                </a:solidFill>
                <a:latin typeface="Plus Jakarta Sans"/>
              </a:rPr>
              <a:t>MRX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69731" y="2595562"/>
            <a:ext cx="3262312" cy="1152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7200" i="0" u="none">
                <a:solidFill>
                  <a:srgbClr val="E0C3FF"/>
                </a:solidFill>
                <a:latin typeface="Plus Jakarta Sans"/>
              </a:rPr>
              <a:t>plorer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5275" y="3976687"/>
            <a:ext cx="1571625" cy="381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FDB813"/>
                </a:solidFill>
                <a:latin typeface="Plus Jakarta Sans"/>
              </a:rPr>
              <a:t>Explore.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1662" y="3976687"/>
            <a:ext cx="1228725" cy="381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F8FAFC"/>
                </a:solidFill>
                <a:latin typeface="Plus Jakarta Sans"/>
              </a:rPr>
              <a:t>Learn.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9437" y="3976687"/>
            <a:ext cx="1143000" cy="381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E0C3FF"/>
                </a:solidFill>
                <a:latin typeface="Plus Jakarta Sans"/>
              </a:rPr>
              <a:t>Lead.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46784" y="5195887"/>
            <a:ext cx="3040856" cy="2381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1500" i="0" u="none">
                <a:solidFill>
                  <a:srgbClr val="1A1A1A"/>
                </a:solidFill>
                <a:latin typeface="Plus Jakarta Sans"/>
              </a:rPr>
              <a:t>zjohnson@mrxplorer.com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4828" y="5195887"/>
            <a:ext cx="3445668" cy="2381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1500" i="0" u="none">
                <a:solidFill>
                  <a:srgbClr val="1A1A1A"/>
                </a:solidFill>
                <a:latin typeface="Plus Jakarta Sans"/>
              </a:rPr>
              <a:t>https://www.mrxplorer.com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" y="857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0125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7165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Plus Jakarta Sans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038225"/>
            <a:ext cx="6024562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https://www.cookietakeabite.com/wp-content/uploads/2021/01/CTAB-5.webp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6875" y="1238250"/>
            <a:ext cx="32385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www.cookietakeabite.com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6875" y="1809750"/>
            <a:ext cx="8239125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https://www.cakesperiments.com/wp-content/uploads/2023/12/Chocolate-Chip-Cookies-4-1026x1536.jpg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009775"/>
            <a:ext cx="3202781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www.cakesperiments.com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