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h3f80b414105d75be_16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h3f80b414105d75be_1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h3f80b414105d75be_15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h3f80b414105d75be_1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h3f80b414105d75be_14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h3f80b414105d75be_1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3f80b414105d75be_13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h3f80b414105d75be_1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3f80b414105d75be_12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h3f80b414105d75be_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3f80b414105d75be_11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3f80b414105d75be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3f80b414105d75be_10_0)">
  <p:cSld name="Generated (h3f80b414105d75be_10_0)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0"/>
          <p:cNvSpPr txBox="1"/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39" name="Google Shape;39;p10"/>
          <p:cNvSpPr txBox="1"/>
          <p:nvPr>
            <p:ph idx="1" type="subTitle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hasCustomPrompt="1" type="title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914400" y="1524000"/>
            <a:ext cx="10363200" cy="2238525"/>
            <a:chOff x="914400" y="1524000"/>
            <a:chExt cx="10363200" cy="2238525"/>
          </a:xfrm>
        </p:grpSpPr>
        <p:sp>
          <p:nvSpPr>
            <p:cNvPr id="56" name="Google Shape;56;p14"/>
            <p:cNvSpPr txBox="1"/>
            <p:nvPr/>
          </p:nvSpPr>
          <p:spPr>
            <a:xfrm>
              <a:off x="914400" y="1524000"/>
              <a:ext cx="103632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4600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Consumer Cookie Survey Findings &amp; Bakery Menu Strategy</a:t>
              </a:r>
              <a:endParaRPr b="1" sz="46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7" name="Google Shape;57;p14"/>
            <p:cNvSpPr txBox="1"/>
            <p:nvPr/>
          </p:nvSpPr>
          <p:spPr>
            <a:xfrm>
              <a:off x="914400" y="3095625"/>
              <a:ext cx="103632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" sz="3200">
                  <a:solidFill>
                    <a:srgbClr val="DC2378"/>
                  </a:solidFill>
                  <a:latin typeface="Cambria"/>
                  <a:ea typeface="Cambria"/>
                  <a:cs typeface="Cambria"/>
                  <a:sym typeface="Cambria"/>
                </a:rPr>
                <a:t>Data-Driven Bakery Menu Recommendations</a:t>
              </a:r>
              <a:endParaRPr b="0" i="1" sz="3200">
                <a:solidFill>
                  <a:srgbClr val="DC2378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pic>
        <p:nvPicPr>
          <p:cNvPr id="58" name="Google Shape;5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54026" y="3952875"/>
            <a:ext cx="5684100" cy="213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5"/>
          <p:cNvGrpSpPr/>
          <p:nvPr/>
        </p:nvGrpSpPr>
        <p:grpSpPr>
          <a:xfrm>
            <a:off x="828675" y="571500"/>
            <a:ext cx="10534800" cy="5429400"/>
            <a:chOff x="828675" y="571500"/>
            <a:chExt cx="10534800" cy="5429400"/>
          </a:xfrm>
        </p:grpSpPr>
        <p:sp>
          <p:nvSpPr>
            <p:cNvPr id="64" name="Google Shape;64;p15"/>
            <p:cNvSpPr txBox="1"/>
            <p:nvPr/>
          </p:nvSpPr>
          <p:spPr>
            <a:xfrm>
              <a:off x="828675" y="571500"/>
              <a:ext cx="10534800" cy="81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800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1,000-Person Survey Reveals Clear Preferences</a:t>
              </a:r>
              <a:endParaRPr b="1" sz="3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5" name="Google Shape;65;p15"/>
            <p:cNvSpPr txBox="1"/>
            <p:nvPr/>
          </p:nvSpPr>
          <p:spPr>
            <a:xfrm>
              <a:off x="876300" y="1485900"/>
              <a:ext cx="10439400" cy="81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1" lang="en"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Classic Flavors and Textures Lead Baseline Bakery Preferences</a:t>
              </a:r>
              <a:endParaRPr b="0" i="1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5"/>
            <p:cNvSpPr txBox="1"/>
            <p:nvPr/>
          </p:nvSpPr>
          <p:spPr>
            <a:xfrm>
              <a:off x="1009650" y="2476500"/>
              <a:ext cx="10096500" cy="352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66395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70"/>
                <a:buFont typeface="Calibri"/>
                <a:buChar char="●"/>
              </a:pPr>
              <a:r>
                <a:rPr b="0" lang="en" sz="217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Total Survey Sample: N=1,000 consumers surveyed to determine baseline bakery preferences.</a:t>
              </a:r>
              <a:endParaRPr b="0" sz="217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66395" lvl="0" marL="457200" rtl="0" algn="l">
                <a:spcBef>
                  <a:spcPts val="1350"/>
                </a:spcBef>
                <a:spcAft>
                  <a:spcPts val="0"/>
                </a:spcAft>
                <a:buClr>
                  <a:srgbClr val="000000"/>
                </a:buClr>
                <a:buSzPts val="2170"/>
                <a:buFont typeface="Calibri"/>
                <a:buChar char="●"/>
              </a:pPr>
              <a:r>
                <a:rPr b="0" lang="en" sz="217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Top Favorite Across All Ages: Chocolate Chip emerged as the undisputed leader across every demographic.</a:t>
              </a:r>
              <a:endParaRPr b="0" sz="217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66395" lvl="0" marL="457200" rtl="0" algn="l">
                <a:spcBef>
                  <a:spcPts val="1350"/>
                </a:spcBef>
                <a:spcAft>
                  <a:spcPts val="0"/>
                </a:spcAft>
                <a:buClr>
                  <a:srgbClr val="000000"/>
                </a:buClr>
                <a:buSzPts val="2170"/>
                <a:buFont typeface="Calibri"/>
                <a:buChar char="●"/>
              </a:pPr>
              <a:r>
                <a:rPr b="0" lang="en" sz="217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Secondary Overall Favorites: Double Chocolate and Snickerdoodle demonstrated strong mass appeal.</a:t>
              </a:r>
              <a:endParaRPr b="0" sz="217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66395" lvl="0" marL="457200" rtl="0" algn="l">
                <a:spcBef>
                  <a:spcPts val="1350"/>
                </a:spcBef>
                <a:spcAft>
                  <a:spcPts val="1350"/>
                </a:spcAft>
                <a:buClr>
                  <a:srgbClr val="000000"/>
                </a:buClr>
                <a:buSzPts val="2170"/>
                <a:buFont typeface="Calibri"/>
                <a:buChar char="●"/>
              </a:pPr>
              <a:r>
                <a:rPr b="0" lang="en" sz="217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Core Drivers of Choice: Consumer selections are heavily influenced by nostalgic familiarity, a balanced sweetness level, and broad texture appeal—specifically favoring soft and chewy centers with crisp edges.</a:t>
              </a:r>
              <a:endParaRPr b="0" sz="217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7" name="Google Shape;6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98480" y="6199632"/>
            <a:ext cx="1167000" cy="43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00799" y="6088952"/>
            <a:ext cx="1537500" cy="5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762000" y="6096000"/>
            <a:ext cx="762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Access more resources: </a:t>
            </a:r>
            <a:r>
              <a:rPr b="1" lang="en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https://www.mrxplorer.com</a:t>
            </a:r>
            <a:r>
              <a:rPr b="0" lang="en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 |  </a:t>
            </a:r>
            <a:r>
              <a:rPr b="1" lang="en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zjohnson@mrxplorer.com</a:t>
            </a:r>
            <a:endParaRPr b="0" sz="125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762000" y="47625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6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Chocolate Chip Dominates as the Top Cookie Choice Across All Demographics</a:t>
            </a:r>
            <a:endParaRPr b="1" sz="296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2000" y="1619250"/>
            <a:ext cx="4095900" cy="40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5143500" y="1619250"/>
            <a:ext cx="62865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The Undisputed Champion</a:t>
            </a:r>
            <a:endParaRPr b="1" sz="1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Chocolate Chip is the top favorite cookie across all age brackets in the N=1,000 sample.</a:t>
            </a:r>
            <a:endParaRPr b="0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Key Drivers for Chocolate Chip</a:t>
            </a:r>
            <a:endParaRPr b="1" sz="1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b="1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Nostalgic Familiarity:</a:t>
            </a:r>
            <a:r>
              <a:rPr b="0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Consumers strongly associate this flavor with positive memories and classic simplicity.</a:t>
            </a:r>
            <a:endParaRPr b="0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b="1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Balanced Sweetness Level:</a:t>
            </a:r>
            <a:r>
              <a:rPr b="0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It provides the ideal middle ground for broad consumer palates.</a:t>
            </a:r>
            <a:endParaRPr b="0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●"/>
            </a:pPr>
            <a:r>
              <a:rPr b="1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Broad Texture Appeal:</a:t>
            </a:r>
            <a:r>
              <a:rPr b="0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 ideal chocolate chip cookie satisfies the universal preference for a soft/chewy center paired with crisp edges.</a:t>
            </a:r>
            <a:endParaRPr b="0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Supporting Favorites</a:t>
            </a:r>
            <a:endParaRPr b="1" sz="18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Double Chocolate and Snickerdoodle follow as the secondary overall favorites.</a:t>
            </a:r>
            <a:endParaRPr b="0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762000" y="381000"/>
            <a:ext cx="106680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1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Cookie Preferences Shift from Indulgent Chocolate to Wholesome Classics with Age</a:t>
            </a:r>
            <a:endParaRPr b="1" sz="221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82" name="Google Shape;82;p17"/>
          <p:cNvGrpSpPr/>
          <p:nvPr/>
        </p:nvGrpSpPr>
        <p:grpSpPr>
          <a:xfrm>
            <a:off x="762000" y="1285875"/>
            <a:ext cx="5143500" cy="2190900"/>
            <a:chOff x="0" y="0"/>
            <a:chExt cx="5143500" cy="2190900"/>
          </a:xfrm>
        </p:grpSpPr>
        <p:sp>
          <p:nvSpPr>
            <p:cNvPr id="83" name="Google Shape;83;p17"/>
            <p:cNvSpPr/>
            <p:nvPr/>
          </p:nvSpPr>
          <p:spPr>
            <a:xfrm>
              <a:off x="0" y="0"/>
              <a:ext cx="5143500" cy="2190900"/>
            </a:xfrm>
            <a:prstGeom prst="roundRect">
              <a:avLst>
                <a:gd fmla="val 3478" name="adj"/>
              </a:avLst>
            </a:prstGeom>
            <a:solidFill>
              <a:srgbClr val="F5F5F5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7"/>
            <p:cNvSpPr txBox="1"/>
            <p:nvPr/>
          </p:nvSpPr>
          <p:spPr>
            <a:xfrm>
              <a:off x="238125" y="190500"/>
              <a:ext cx="4667400" cy="3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DC2378"/>
                  </a:solidFill>
                  <a:latin typeface="Cambria"/>
                  <a:ea typeface="Cambria"/>
                  <a:cs typeface="Cambria"/>
                  <a:sym typeface="Cambria"/>
                </a:rPr>
                <a:t>Age 18–24</a:t>
              </a:r>
              <a:endParaRPr b="1" sz="2000">
                <a:solidFill>
                  <a:srgbClr val="DC2378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85" name="Google Shape;85;p17"/>
            <p:cNvSpPr txBox="1"/>
            <p:nvPr/>
          </p:nvSpPr>
          <p:spPr>
            <a:xfrm>
              <a:off x="238125" y="571500"/>
              <a:ext cx="4667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2385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alibri"/>
                <a:buChar char="●"/>
              </a:pPr>
              <a:r>
                <a:rPr lang="en" sz="15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Primary favorites are Chocolate Chip and Double Chocolate</a:t>
              </a:r>
              <a:endParaRPr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23850" lvl="0" marL="457200" rtl="0" algn="l">
                <a:spcBef>
                  <a:spcPts val="750"/>
                </a:spcBef>
                <a:spcAft>
                  <a:spcPts val="750"/>
                </a:spcAft>
                <a:buClr>
                  <a:srgbClr val="000000"/>
                </a:buClr>
                <a:buSzPts val="1500"/>
                <a:buFont typeface="Calibri"/>
                <a:buChar char="●"/>
              </a:pPr>
              <a:r>
                <a:rPr lang="en" sz="15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Secondary interest in White Chocolate Macadamia and Shortbread</a:t>
              </a:r>
              <a:endParaRPr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" name="Google Shape;86;p17"/>
          <p:cNvGrpSpPr/>
          <p:nvPr/>
        </p:nvGrpSpPr>
        <p:grpSpPr>
          <a:xfrm>
            <a:off x="6286500" y="1285875"/>
            <a:ext cx="5143500" cy="2190900"/>
            <a:chOff x="0" y="0"/>
            <a:chExt cx="5143500" cy="2190900"/>
          </a:xfrm>
        </p:grpSpPr>
        <p:sp>
          <p:nvSpPr>
            <p:cNvPr id="87" name="Google Shape;87;p17"/>
            <p:cNvSpPr/>
            <p:nvPr/>
          </p:nvSpPr>
          <p:spPr>
            <a:xfrm>
              <a:off x="0" y="0"/>
              <a:ext cx="5143500" cy="2190900"/>
            </a:xfrm>
            <a:prstGeom prst="roundRect">
              <a:avLst>
                <a:gd fmla="val 3478" name="adj"/>
              </a:avLst>
            </a:prstGeom>
            <a:solidFill>
              <a:srgbClr val="F5F5F5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7"/>
            <p:cNvSpPr txBox="1"/>
            <p:nvPr/>
          </p:nvSpPr>
          <p:spPr>
            <a:xfrm>
              <a:off x="238125" y="190500"/>
              <a:ext cx="4667400" cy="3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DC2378"/>
                  </a:solidFill>
                  <a:latin typeface="Cambria"/>
                  <a:ea typeface="Cambria"/>
                  <a:cs typeface="Cambria"/>
                  <a:sym typeface="Cambria"/>
                </a:rPr>
                <a:t>Age 25–34</a:t>
              </a:r>
              <a:endParaRPr b="1" sz="2000">
                <a:solidFill>
                  <a:srgbClr val="DC2378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89" name="Google Shape;89;p17"/>
            <p:cNvSpPr txBox="1"/>
            <p:nvPr/>
          </p:nvSpPr>
          <p:spPr>
            <a:xfrm>
              <a:off x="238125" y="571500"/>
              <a:ext cx="4667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2385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alibri"/>
                <a:buChar char="●"/>
              </a:pPr>
              <a:r>
                <a:rPr lang="en" sz="15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Chocolate Chip leads</a:t>
              </a:r>
              <a:endParaRPr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23850" lvl="0" marL="457200" rtl="0" algn="l">
                <a:spcBef>
                  <a:spcPts val="750"/>
                </a:spcBef>
                <a:spcAft>
                  <a:spcPts val="750"/>
                </a:spcAft>
                <a:buClr>
                  <a:srgbClr val="000000"/>
                </a:buClr>
                <a:buSzPts val="1500"/>
                <a:buFont typeface="Calibri"/>
                <a:buChar char="●"/>
              </a:pPr>
              <a:r>
                <a:rPr lang="en" sz="15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Followed by Snickerdoodle and Peanut Butter</a:t>
              </a:r>
              <a:endParaRPr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7"/>
          <p:cNvGrpSpPr/>
          <p:nvPr/>
        </p:nvGrpSpPr>
        <p:grpSpPr>
          <a:xfrm>
            <a:off x="762000" y="3667125"/>
            <a:ext cx="5143500" cy="2190900"/>
            <a:chOff x="0" y="0"/>
            <a:chExt cx="5143500" cy="2190900"/>
          </a:xfrm>
        </p:grpSpPr>
        <p:sp>
          <p:nvSpPr>
            <p:cNvPr id="91" name="Google Shape;91;p17"/>
            <p:cNvSpPr/>
            <p:nvPr/>
          </p:nvSpPr>
          <p:spPr>
            <a:xfrm>
              <a:off x="0" y="0"/>
              <a:ext cx="5143500" cy="2190900"/>
            </a:xfrm>
            <a:prstGeom prst="roundRect">
              <a:avLst>
                <a:gd fmla="val 3478" name="adj"/>
              </a:avLst>
            </a:prstGeom>
            <a:solidFill>
              <a:srgbClr val="F5F5F5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7"/>
            <p:cNvSpPr txBox="1"/>
            <p:nvPr/>
          </p:nvSpPr>
          <p:spPr>
            <a:xfrm>
              <a:off x="238125" y="190500"/>
              <a:ext cx="4667400" cy="3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DC2378"/>
                  </a:solidFill>
                  <a:latin typeface="Cambria"/>
                  <a:ea typeface="Cambria"/>
                  <a:cs typeface="Cambria"/>
                  <a:sym typeface="Cambria"/>
                </a:rPr>
                <a:t>Age 35–44</a:t>
              </a:r>
              <a:endParaRPr b="1" sz="2000">
                <a:solidFill>
                  <a:srgbClr val="DC2378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93" name="Google Shape;93;p17"/>
            <p:cNvSpPr txBox="1"/>
            <p:nvPr/>
          </p:nvSpPr>
          <p:spPr>
            <a:xfrm>
              <a:off x="238125" y="571500"/>
              <a:ext cx="4667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2385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alibri"/>
                <a:buChar char="●"/>
              </a:pPr>
              <a:r>
                <a:rPr lang="en" sz="15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Chocolate Chip remains first</a:t>
              </a:r>
              <a:endParaRPr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23850" lvl="0" marL="457200" rtl="0" algn="l">
                <a:spcBef>
                  <a:spcPts val="750"/>
                </a:spcBef>
                <a:spcAft>
                  <a:spcPts val="750"/>
                </a:spcAft>
                <a:buClr>
                  <a:srgbClr val="000000"/>
                </a:buClr>
                <a:buSzPts val="1500"/>
                <a:buFont typeface="Calibri"/>
                <a:buChar char="●"/>
              </a:pPr>
              <a:r>
                <a:rPr lang="en" sz="15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Oatmeal Raisin and Snickerdoodle or Ginger Molasses as strong secondary choices</a:t>
              </a:r>
              <a:endParaRPr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7"/>
          <p:cNvGrpSpPr/>
          <p:nvPr/>
        </p:nvGrpSpPr>
        <p:grpSpPr>
          <a:xfrm>
            <a:off x="6286500" y="3667125"/>
            <a:ext cx="5143500" cy="2190900"/>
            <a:chOff x="0" y="0"/>
            <a:chExt cx="5143500" cy="2190900"/>
          </a:xfrm>
        </p:grpSpPr>
        <p:sp>
          <p:nvSpPr>
            <p:cNvPr id="95" name="Google Shape;95;p17"/>
            <p:cNvSpPr/>
            <p:nvPr/>
          </p:nvSpPr>
          <p:spPr>
            <a:xfrm>
              <a:off x="0" y="0"/>
              <a:ext cx="5143500" cy="2190900"/>
            </a:xfrm>
            <a:prstGeom prst="roundRect">
              <a:avLst>
                <a:gd fmla="val 3478" name="adj"/>
              </a:avLst>
            </a:prstGeom>
            <a:solidFill>
              <a:srgbClr val="F5F5F5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7"/>
            <p:cNvSpPr txBox="1"/>
            <p:nvPr/>
          </p:nvSpPr>
          <p:spPr>
            <a:xfrm>
              <a:off x="238125" y="190500"/>
              <a:ext cx="4667400" cy="3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DC2378"/>
                  </a:solidFill>
                  <a:latin typeface="Cambria"/>
                  <a:ea typeface="Cambria"/>
                  <a:cs typeface="Cambria"/>
                  <a:sym typeface="Cambria"/>
                </a:rPr>
                <a:t>Age 45+</a:t>
              </a:r>
              <a:endParaRPr b="1" sz="2000">
                <a:solidFill>
                  <a:srgbClr val="DC2378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97" name="Google Shape;97;p17"/>
            <p:cNvSpPr txBox="1"/>
            <p:nvPr/>
          </p:nvSpPr>
          <p:spPr>
            <a:xfrm>
              <a:off x="238125" y="571500"/>
              <a:ext cx="4667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2385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alibri"/>
                <a:buChar char="●"/>
              </a:pPr>
              <a:r>
                <a:rPr lang="en" sz="15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Classic Chocolate Chip and Oatmeal Raisin tie for primary favorites</a:t>
              </a:r>
              <a:endParaRPr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23850" lvl="0" marL="457200" rtl="0" algn="l">
                <a:spcBef>
                  <a:spcPts val="750"/>
                </a:spcBef>
                <a:spcAft>
                  <a:spcPts val="750"/>
                </a:spcAft>
                <a:buClr>
                  <a:srgbClr val="000000"/>
                </a:buClr>
                <a:buSzPts val="1500"/>
                <a:buFont typeface="Calibri"/>
                <a:buChar char="●"/>
              </a:pPr>
              <a:r>
                <a:rPr lang="en" sz="15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Supported by Shortbread and Crisp Sugar Cookies</a:t>
              </a:r>
              <a:endParaRPr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8" name="Google Shape;9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00799" y="6088952"/>
            <a:ext cx="1537500" cy="5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/>
        </p:nvSpPr>
        <p:spPr>
          <a:xfrm>
            <a:off x="762000" y="476250"/>
            <a:ext cx="10668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2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Indulgence, Nostalgia, and Texture Profiles Dictate Consumer Purchasing Decisions</a:t>
            </a:r>
            <a:endParaRPr b="1" sz="272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104" name="Google Shape;104;p18"/>
          <p:cNvGrpSpPr/>
          <p:nvPr/>
        </p:nvGrpSpPr>
        <p:grpSpPr>
          <a:xfrm>
            <a:off x="762000" y="1524000"/>
            <a:ext cx="3333900" cy="4000500"/>
            <a:chOff x="762000" y="1524000"/>
            <a:chExt cx="3333900" cy="4000500"/>
          </a:xfrm>
        </p:grpSpPr>
        <p:sp>
          <p:nvSpPr>
            <p:cNvPr id="105" name="Google Shape;105;p18"/>
            <p:cNvSpPr/>
            <p:nvPr/>
          </p:nvSpPr>
          <p:spPr>
            <a:xfrm>
              <a:off x="762000" y="1524000"/>
              <a:ext cx="3333900" cy="4000500"/>
            </a:xfrm>
            <a:prstGeom prst="roundRect">
              <a:avLst>
                <a:gd fmla="val 3428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8"/>
            <p:cNvSpPr txBox="1"/>
            <p:nvPr/>
          </p:nvSpPr>
          <p:spPr>
            <a:xfrm>
              <a:off x="952500" y="1714500"/>
              <a:ext cx="29529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Younger Demographics</a:t>
              </a:r>
              <a:endParaRPr b="1" sz="1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1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Ages 18–24:</a:t>
              </a:r>
              <a:r>
                <a:rPr b="0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Driven by high indulgence, rich chocolate flavors, and a predominantly soft/chewy texture.</a:t>
              </a:r>
              <a:endParaRPr b="0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rPr b="1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Ages 25–34:</a:t>
              </a:r>
              <a:r>
                <a:rPr b="0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Motivated by flavor variety, nostalgic appeal, and how well the cookie pairs with coffee or milk.</a:t>
              </a:r>
              <a:endParaRPr b="0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18"/>
          <p:cNvGrpSpPr/>
          <p:nvPr/>
        </p:nvGrpSpPr>
        <p:grpSpPr>
          <a:xfrm>
            <a:off x="4429125" y="1524000"/>
            <a:ext cx="3333900" cy="4000500"/>
            <a:chOff x="4429125" y="1524000"/>
            <a:chExt cx="3333900" cy="4000500"/>
          </a:xfrm>
        </p:grpSpPr>
        <p:sp>
          <p:nvSpPr>
            <p:cNvPr id="108" name="Google Shape;108;p18"/>
            <p:cNvSpPr/>
            <p:nvPr/>
          </p:nvSpPr>
          <p:spPr>
            <a:xfrm>
              <a:off x="4429125" y="1524000"/>
              <a:ext cx="3333900" cy="4000500"/>
            </a:xfrm>
            <a:prstGeom prst="roundRect">
              <a:avLst>
                <a:gd fmla="val 3428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8"/>
            <p:cNvSpPr txBox="1"/>
            <p:nvPr/>
          </p:nvSpPr>
          <p:spPr>
            <a:xfrm>
              <a:off x="4619625" y="1714500"/>
              <a:ext cx="29529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Mature Demographics</a:t>
              </a:r>
              <a:endParaRPr b="1" sz="1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1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Ages 35–44:</a:t>
              </a:r>
              <a:r>
                <a:rPr b="0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Seek out spiced flavors, warmth, and wholesome ingredients.</a:t>
              </a:r>
              <a:endParaRPr b="0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rPr b="1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Ages 45+:</a:t>
              </a:r>
              <a:r>
                <a:rPr b="0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Prioritize classic simplicity, a buttery crisp texture, and a moderate sweetness level.</a:t>
              </a:r>
              <a:endParaRPr b="0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Google Shape;110;p18"/>
          <p:cNvGrpSpPr/>
          <p:nvPr/>
        </p:nvGrpSpPr>
        <p:grpSpPr>
          <a:xfrm>
            <a:off x="8096250" y="1524000"/>
            <a:ext cx="3333900" cy="4000500"/>
            <a:chOff x="8096250" y="1524000"/>
            <a:chExt cx="3333900" cy="4000500"/>
          </a:xfrm>
        </p:grpSpPr>
        <p:sp>
          <p:nvSpPr>
            <p:cNvPr id="111" name="Google Shape;111;p18"/>
            <p:cNvSpPr/>
            <p:nvPr/>
          </p:nvSpPr>
          <p:spPr>
            <a:xfrm>
              <a:off x="8096250" y="1524000"/>
              <a:ext cx="3333900" cy="4000500"/>
            </a:xfrm>
            <a:prstGeom prst="roundRect">
              <a:avLst>
                <a:gd fmla="val 3428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8"/>
            <p:cNvSpPr txBox="1"/>
            <p:nvPr/>
          </p:nvSpPr>
          <p:spPr>
            <a:xfrm>
              <a:off x="8286750" y="1714500"/>
              <a:ext cx="29529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Universal Standard</a:t>
              </a:r>
              <a:endParaRPr b="1" sz="1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1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Universal Texture Standard:</a:t>
              </a:r>
              <a:endParaRPr b="0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rPr b="0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Across most demographics, a </a:t>
              </a:r>
              <a:r>
                <a:rPr b="1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soft and chewy center with crisp edges</a:t>
              </a:r>
              <a:r>
                <a:rPr b="0" lang="en" sz="12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is the winning preparation strategy.</a:t>
              </a:r>
              <a:endParaRPr b="0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18"/>
          <p:cNvSpPr txBox="1"/>
          <p:nvPr/>
        </p:nvSpPr>
        <p:spPr>
          <a:xfrm>
            <a:off x="762000" y="6096000"/>
            <a:ext cx="762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Access more resources: </a:t>
            </a:r>
            <a:r>
              <a:rPr b="1" lang="en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https://www.mrxplorer.com</a:t>
            </a:r>
            <a:r>
              <a:rPr b="0" lang="en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 |  </a:t>
            </a:r>
            <a:r>
              <a:rPr b="1" lang="en" sz="12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zjohnson@mrxplorer.com</a:t>
            </a:r>
            <a:endParaRPr b="0" sz="125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00799" y="6088952"/>
            <a:ext cx="1537500" cy="5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/>
        </p:nvSpPr>
        <p:spPr>
          <a:xfrm>
            <a:off x="762000" y="495300"/>
            <a:ext cx="10668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3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 Strategic Menu: Balancing Staples with Specialties</a:t>
            </a:r>
            <a:endParaRPr b="1" sz="333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120" name="Google Shape;120;p19"/>
          <p:cNvGrpSpPr/>
          <p:nvPr/>
        </p:nvGrpSpPr>
        <p:grpSpPr>
          <a:xfrm>
            <a:off x="762000" y="1524000"/>
            <a:ext cx="3333900" cy="4095900"/>
            <a:chOff x="0" y="0"/>
            <a:chExt cx="3333900" cy="4095900"/>
          </a:xfrm>
        </p:grpSpPr>
        <p:sp>
          <p:nvSpPr>
            <p:cNvPr id="121" name="Google Shape;121;p19"/>
            <p:cNvSpPr/>
            <p:nvPr/>
          </p:nvSpPr>
          <p:spPr>
            <a:xfrm>
              <a:off x="0" y="0"/>
              <a:ext cx="3333900" cy="4095900"/>
            </a:xfrm>
            <a:prstGeom prst="roundRect">
              <a:avLst>
                <a:gd fmla="val 3291" name="adj"/>
              </a:avLst>
            </a:prstGeom>
            <a:solidFill>
              <a:srgbClr val="F5F5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9"/>
            <p:cNvSpPr txBox="1"/>
            <p:nvPr/>
          </p:nvSpPr>
          <p:spPr>
            <a:xfrm>
              <a:off x="228600" y="266700"/>
              <a:ext cx="2876700" cy="35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Core Anchors</a:t>
              </a:r>
              <a:endParaRPr b="1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DC2378"/>
                  </a:solidFill>
                  <a:latin typeface="Calibri"/>
                  <a:ea typeface="Calibri"/>
                  <a:cs typeface="Calibri"/>
                  <a:sym typeface="Calibri"/>
                </a:rPr>
                <a:t>Everyday Staples</a:t>
              </a:r>
              <a:endParaRPr b="1" sz="1300">
                <a:solidFill>
                  <a:srgbClr val="DC2378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1115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Calibri"/>
                <a:buChar char="●"/>
              </a:pPr>
              <a:r>
                <a:rPr b="1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Classic Chocolate Chip:</a:t>
              </a:r>
              <a:r>
                <a:rPr b="0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Appeals across all age brackets</a:t>
              </a:r>
              <a:endParaRPr b="0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11150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Calibri"/>
                <a:buChar char="●"/>
              </a:pPr>
              <a:r>
                <a:rPr b="1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Double Chocolate Fudge:</a:t>
              </a:r>
              <a:r>
                <a:rPr b="0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Drives strong interest among ages 18–34</a:t>
              </a:r>
              <a:endParaRPr b="0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11150" lvl="0" marL="457200" rtl="0" algn="l">
                <a:spcBef>
                  <a:spcPts val="900"/>
                </a:spcBef>
                <a:spcAft>
                  <a:spcPts val="900"/>
                </a:spcAft>
                <a:buClr>
                  <a:srgbClr val="000000"/>
                </a:buClr>
                <a:buSzPts val="1300"/>
                <a:buFont typeface="Calibri"/>
                <a:buChar char="●"/>
              </a:pPr>
              <a:r>
                <a:rPr b="1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Cinnamon Sugar Snickerdoodle:</a:t>
              </a:r>
              <a:r>
                <a:rPr b="0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Broad cross-generational appeal</a:t>
              </a:r>
              <a:endParaRPr b="0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" name="Google Shape;123;p19"/>
          <p:cNvGrpSpPr/>
          <p:nvPr/>
        </p:nvGrpSpPr>
        <p:grpSpPr>
          <a:xfrm>
            <a:off x="4429125" y="1524000"/>
            <a:ext cx="3333900" cy="4095900"/>
            <a:chOff x="0" y="0"/>
            <a:chExt cx="3333900" cy="4095900"/>
          </a:xfrm>
        </p:grpSpPr>
        <p:sp>
          <p:nvSpPr>
            <p:cNvPr id="124" name="Google Shape;124;p19"/>
            <p:cNvSpPr/>
            <p:nvPr/>
          </p:nvSpPr>
          <p:spPr>
            <a:xfrm>
              <a:off x="0" y="0"/>
              <a:ext cx="3333900" cy="4095900"/>
            </a:xfrm>
            <a:prstGeom prst="roundRect">
              <a:avLst>
                <a:gd fmla="val 3291" name="adj"/>
              </a:avLst>
            </a:prstGeom>
            <a:solidFill>
              <a:srgbClr val="F5F5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9"/>
            <p:cNvSpPr txBox="1"/>
            <p:nvPr/>
          </p:nvSpPr>
          <p:spPr>
            <a:xfrm>
              <a:off x="228600" y="266700"/>
              <a:ext cx="2876700" cy="35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Demographic Specialties</a:t>
              </a:r>
              <a:endParaRPr b="1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DC2378"/>
                  </a:solidFill>
                  <a:latin typeface="Calibri"/>
                  <a:ea typeface="Calibri"/>
                  <a:cs typeface="Calibri"/>
                  <a:sym typeface="Calibri"/>
                </a:rPr>
                <a:t>Targeted Additions</a:t>
              </a:r>
              <a:endParaRPr b="1" sz="1300">
                <a:solidFill>
                  <a:srgbClr val="DC2378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1115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Calibri"/>
                <a:buChar char="●"/>
              </a:pPr>
              <a:r>
                <a:rPr b="1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Oatmeal Raisin:</a:t>
              </a:r>
              <a:r>
                <a:rPr b="0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Captures 35+ demographics preferring wholesome options</a:t>
              </a:r>
              <a:endParaRPr b="0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11150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Calibri"/>
                <a:buChar char="●"/>
              </a:pPr>
              <a:r>
                <a:rPr b="1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Buttery Shortbread:</a:t>
              </a:r>
              <a:r>
                <a:rPr b="0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Appeals strongly to mature customers and hot beverage drinkers</a:t>
              </a:r>
              <a:endParaRPr b="0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11150" lvl="0" marL="457200" rtl="0" algn="l">
                <a:spcBef>
                  <a:spcPts val="900"/>
                </a:spcBef>
                <a:spcAft>
                  <a:spcPts val="900"/>
                </a:spcAft>
                <a:buClr>
                  <a:srgbClr val="000000"/>
                </a:buClr>
                <a:buSzPts val="1300"/>
                <a:buFont typeface="Calibri"/>
                <a:buChar char="●"/>
              </a:pPr>
              <a:r>
                <a:rPr b="1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White Chocolate Macadamia or Peanut Butter:</a:t>
              </a:r>
              <a:r>
                <a:rPr b="0" lang="en" sz="13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Rotating daily specials</a:t>
              </a:r>
              <a:endParaRPr b="0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19"/>
          <p:cNvGrpSpPr/>
          <p:nvPr/>
        </p:nvGrpSpPr>
        <p:grpSpPr>
          <a:xfrm>
            <a:off x="8096250" y="1524000"/>
            <a:ext cx="3333900" cy="4095900"/>
            <a:chOff x="0" y="0"/>
            <a:chExt cx="3333900" cy="4095900"/>
          </a:xfrm>
        </p:grpSpPr>
        <p:sp>
          <p:nvSpPr>
            <p:cNvPr id="127" name="Google Shape;127;p19"/>
            <p:cNvSpPr/>
            <p:nvPr/>
          </p:nvSpPr>
          <p:spPr>
            <a:xfrm>
              <a:off x="0" y="0"/>
              <a:ext cx="3333900" cy="4095900"/>
            </a:xfrm>
            <a:prstGeom prst="roundRect">
              <a:avLst>
                <a:gd fmla="val 3291" name="adj"/>
              </a:avLst>
            </a:prstGeom>
            <a:solidFill>
              <a:srgbClr val="F5F5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9"/>
            <p:cNvSpPr txBox="1"/>
            <p:nvPr/>
          </p:nvSpPr>
          <p:spPr>
            <a:xfrm>
              <a:off x="228600" y="266700"/>
              <a:ext cx="2876700" cy="35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000000"/>
                  </a:solidFill>
                  <a:latin typeface="Cambria"/>
                  <a:ea typeface="Cambria"/>
                  <a:cs typeface="Cambria"/>
                  <a:sym typeface="Cambria"/>
                </a:rPr>
                <a:t>Preparation Strategy</a:t>
              </a:r>
              <a:endParaRPr b="1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DC2378"/>
                  </a:solidFill>
                  <a:latin typeface="Calibri"/>
                  <a:ea typeface="Calibri"/>
                  <a:cs typeface="Calibri"/>
                  <a:sym typeface="Calibri"/>
                </a:rPr>
                <a:t>Baking Standard</a:t>
              </a:r>
              <a:endParaRPr b="1" sz="1300">
                <a:solidFill>
                  <a:srgbClr val="DC2378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11150" lvl="0" marL="457200" rtl="0" algn="l">
                <a:spcBef>
                  <a:spcPts val="1200"/>
                </a:spcBef>
                <a:spcAft>
                  <a:spcPts val="900"/>
                </a:spcAft>
                <a:buClr>
                  <a:srgbClr val="000000"/>
                </a:buClr>
                <a:buSzPts val="1300"/>
                <a:buFont typeface="Calibri"/>
                <a:buChar char="●"/>
              </a:pPr>
              <a:r>
                <a:rPr b="0" lang="en"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All core cookies will be baked to achieve a soft and chewy center with crisp edges.</a:t>
              </a:r>
              <a:endParaRPr b="0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00799" y="6088952"/>
            <a:ext cx="1537500" cy="5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