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1"/>
  </p:sldMasterIdLst>
  <p:notesMasterIdLst>
    <p:notesMasterId r:id="rId12"/>
  </p:notesMasterIdLst>
  <p:sldIdLst>
    <p:sldId id="307" r:id="rId2"/>
    <p:sldId id="309" r:id="rId3"/>
    <p:sldId id="312" r:id="rId4"/>
    <p:sldId id="313" r:id="rId5"/>
    <p:sldId id="315" r:id="rId6"/>
    <p:sldId id="320" r:id="rId7"/>
    <p:sldId id="323" r:id="rId8"/>
    <p:sldId id="326" r:id="rId9"/>
    <p:sldId id="329" r:id="rId10"/>
    <p:sldId id="291" r:id="rId11"/>
  </p:sldIdLst>
  <p:sldSz cx="12192000" cy="6858000"/>
  <p:notesSz cx="6858000" cy="12192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A97B162-A32D-46DE-8488-6DAFADAB41F3}">
  <a:tblStyle styleId="{AA97B162-A32D-46DE-8488-6DAFADAB41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8AEBB2B-291E-4A1A-B927-143C414BD3F8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89"/>
    <p:restoredTop sz="94635"/>
  </p:normalViewPr>
  <p:slideViewPr>
    <p:cSldViewPr snapToGrid="0">
      <p:cViewPr varScale="1">
        <p:scale>
          <a:sx n="76" d="100"/>
          <a:sy n="76" d="100"/>
        </p:scale>
        <p:origin x="216" y="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Values</c:v>
          </c:tx>
          <c:spPr>
            <a:solidFill>
              <a:srgbClr val="BDBDBD"/>
            </a:solidFill>
            <a:ln>
              <a:noFill/>
            </a:ln>
          </c:spPr>
          <c:invertIfNegative val="1"/>
          <c:dPt>
            <c:idx val="8"/>
            <c:invertIfNegative val="1"/>
            <c:bubble3D val="0"/>
            <c:spPr>
              <a:solidFill>
                <a:srgbClr val="7C3AED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17A9-E844-9EE6-69D68FA8AC32}"/>
              </c:ext>
            </c:extLst>
          </c:dPt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333333"/>
                    </a:solidFill>
                    <a:latin typeface="Cambria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9"/>
              <c:pt idx="0">
                <c:v>Ginger molasses</c:v>
              </c:pt>
              <c:pt idx="1">
                <c:v>White choc. macadamia</c:v>
              </c:pt>
              <c:pt idx="2">
                <c:v>Snickerdoodle</c:v>
              </c:pt>
              <c:pt idx="3">
                <c:v>Sugar</c:v>
              </c:pt>
              <c:pt idx="4">
                <c:v>Double chocolate</c:v>
              </c:pt>
              <c:pt idx="5">
                <c:v>Shortbread</c:v>
              </c:pt>
              <c:pt idx="6">
                <c:v>Peanut butter</c:v>
              </c:pt>
              <c:pt idx="7">
                <c:v>Oatmeal raisin</c:v>
              </c:pt>
              <c:pt idx="8">
                <c:v>Chocolate chip</c:v>
              </c:pt>
            </c:strLit>
          </c:cat>
          <c:val>
            <c:numLit>
              <c:formatCode>General</c:formatCode>
              <c:ptCount val="9"/>
              <c:pt idx="0">
                <c:v>4</c:v>
              </c:pt>
              <c:pt idx="1">
                <c:v>5.9</c:v>
              </c:pt>
              <c:pt idx="2">
                <c:v>7</c:v>
              </c:pt>
              <c:pt idx="3">
                <c:v>9</c:v>
              </c:pt>
              <c:pt idx="4">
                <c:v>9.8000000000000007</c:v>
              </c:pt>
              <c:pt idx="5">
                <c:v>10.3</c:v>
              </c:pt>
              <c:pt idx="6">
                <c:v>10.3</c:v>
              </c:pt>
              <c:pt idx="7">
                <c:v>13.1</c:v>
              </c:pt>
              <c:pt idx="8">
                <c:v>30.6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17A9-E844-9EE6-69D68FA8AC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"/>
        <c:axId val="2"/>
      </c:barChart>
      <c:catAx>
        <c:axId val="1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9525">
            <a:solidFill>
              <a:srgbClr val="C9C9C9"/>
            </a:solidFill>
          </a:ln>
        </c:spPr>
        <c:txPr>
          <a:bodyPr rot="0" vert="horz"/>
          <a:lstStyle/>
          <a:p>
            <a:pPr>
              <a:defRPr sz="1400" b="0">
                <a:solidFill>
                  <a:srgbClr val="333333"/>
                </a:solidFill>
                <a:latin typeface="Cambria"/>
              </a:defRPr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in val="0"/>
        </c:scaling>
        <c:delete val="1"/>
        <c:axPos val="b"/>
        <c:numFmt formatCode="General" sourceLinked="1"/>
        <c:majorTickMark val="none"/>
        <c:minorTickMark val="none"/>
        <c:tickLblPos val="none"/>
        <c:crossAx val="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.05"/>
          <c:y val="0.04"/>
          <c:w val="0.74"/>
          <c:h val="0.84"/>
        </c:manualLayout>
      </c:layout>
      <c:lineChart>
        <c:grouping val="standard"/>
        <c:varyColors val="0"/>
        <c:ser>
          <c:idx val="0"/>
          <c:order val="0"/>
          <c:tx>
            <c:v>Double chocolate</c:v>
          </c:tx>
          <c:spPr>
            <a:ln w="28575">
              <a:solidFill>
                <a:srgbClr val="7C3AED"/>
              </a:solidFill>
            </a:ln>
          </c:spPr>
          <c:marker>
            <c:symbol val="none"/>
          </c:marker>
          <c:dLbls>
            <c:dLbl>
              <c:idx val="0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7C3AED"/>
                        </a:solidFill>
                        <a:latin typeface="Cambria"/>
                      </a:rPr>
                      <a:t>23%</a:t>
                    </a:r>
                  </a:p>
                </c:rich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B192-1145-8469-3527F161B511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rgbClr val="7C3AED"/>
                        </a:solidFill>
                        <a:latin typeface="Cambria"/>
                      </a:rPr>
                      <a:t>Double chocolate 3%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B192-1145-8469-3527F161B51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6"/>
              <c:pt idx="0">
                <c:v>18–24</c:v>
              </c:pt>
              <c:pt idx="1">
                <c:v>25–34</c:v>
              </c:pt>
              <c:pt idx="2">
                <c:v>35–44</c:v>
              </c:pt>
              <c:pt idx="3">
                <c:v>45–54</c:v>
              </c:pt>
              <c:pt idx="4">
                <c:v>55–64</c:v>
              </c:pt>
              <c:pt idx="5">
                <c:v>65+</c:v>
              </c:pt>
            </c:strLit>
          </c:cat>
          <c:val>
            <c:numLit>
              <c:formatCode>General</c:formatCode>
              <c:ptCount val="6"/>
              <c:pt idx="0">
                <c:v>23.3</c:v>
              </c:pt>
              <c:pt idx="1">
                <c:v>15.2</c:v>
              </c:pt>
              <c:pt idx="2">
                <c:v>12</c:v>
              </c:pt>
              <c:pt idx="3">
                <c:v>7.6</c:v>
              </c:pt>
              <c:pt idx="4">
                <c:v>3.6</c:v>
              </c:pt>
              <c:pt idx="5">
                <c:v>2.8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2-B192-1145-8469-3527F161B511}"/>
            </c:ext>
          </c:extLst>
        </c:ser>
        <c:ser>
          <c:idx val="1"/>
          <c:order val="1"/>
          <c:tx>
            <c:v>Oatmeal raisin</c:v>
          </c:tx>
          <c:spPr>
            <a:ln w="19050">
              <a:solidFill>
                <a:srgbClr val="8A8A8A"/>
              </a:solidFill>
            </a:ln>
          </c:spPr>
          <c:marker>
            <c:symbol val="none"/>
          </c:marker>
          <c:dLbls>
            <c:dLbl>
              <c:idx val="5"/>
              <c:tx>
                <c:rich>
                  <a:bodyPr/>
                  <a:lstStyle/>
                  <a:p>
                    <a:r>
                      <a:rPr lang="en-US" sz="1400" b="0">
                        <a:solidFill>
                          <a:srgbClr val="8A8A8A"/>
                        </a:solidFill>
                        <a:latin typeface="Cambria"/>
                      </a:rPr>
                      <a:t>Oatmeal raisin 21%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192-1145-8469-3527F161B51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6"/>
              <c:pt idx="0">
                <c:v>18–24</c:v>
              </c:pt>
              <c:pt idx="1">
                <c:v>25–34</c:v>
              </c:pt>
              <c:pt idx="2">
                <c:v>35–44</c:v>
              </c:pt>
              <c:pt idx="3">
                <c:v>45–54</c:v>
              </c:pt>
              <c:pt idx="4">
                <c:v>55–64</c:v>
              </c:pt>
              <c:pt idx="5">
                <c:v>65+</c:v>
              </c:pt>
            </c:strLit>
          </c:cat>
          <c:val>
            <c:numLit>
              <c:formatCode>General</c:formatCode>
              <c:ptCount val="6"/>
              <c:pt idx="0">
                <c:v>5</c:v>
              </c:pt>
              <c:pt idx="1">
                <c:v>10.1</c:v>
              </c:pt>
              <c:pt idx="2">
                <c:v>12</c:v>
              </c:pt>
              <c:pt idx="3">
                <c:v>12</c:v>
              </c:pt>
              <c:pt idx="4">
                <c:v>14.3</c:v>
              </c:pt>
              <c:pt idx="5">
                <c:v>20.6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4-B192-1145-8469-3527F161B511}"/>
            </c:ext>
          </c:extLst>
        </c:ser>
        <c:ser>
          <c:idx val="2"/>
          <c:order val="2"/>
          <c:tx>
            <c:v>Shortbread</c:v>
          </c:tx>
          <c:spPr>
            <a:ln w="19050">
              <a:solidFill>
                <a:srgbClr val="8A8A8A"/>
              </a:solidFill>
            </a:ln>
          </c:spPr>
          <c:marker>
            <c:symbol val="none"/>
          </c:marker>
          <c:dLbls>
            <c:dLbl>
              <c:idx val="5"/>
              <c:tx>
                <c:rich>
                  <a:bodyPr/>
                  <a:lstStyle/>
                  <a:p>
                    <a:r>
                      <a:rPr lang="en-US" sz="1400" b="0">
                        <a:solidFill>
                          <a:srgbClr val="8A8A8A"/>
                        </a:solidFill>
                        <a:latin typeface="Cambria"/>
                      </a:rPr>
                      <a:t>Shortbread 16%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B192-1145-8469-3527F161B51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6"/>
              <c:pt idx="0">
                <c:v>18–24</c:v>
              </c:pt>
              <c:pt idx="1">
                <c:v>25–34</c:v>
              </c:pt>
              <c:pt idx="2">
                <c:v>35–44</c:v>
              </c:pt>
              <c:pt idx="3">
                <c:v>45–54</c:v>
              </c:pt>
              <c:pt idx="4">
                <c:v>55–64</c:v>
              </c:pt>
              <c:pt idx="5">
                <c:v>65+</c:v>
              </c:pt>
            </c:strLit>
          </c:cat>
          <c:val>
            <c:numLit>
              <c:formatCode>General</c:formatCode>
              <c:ptCount val="6"/>
              <c:pt idx="0">
                <c:v>5.8</c:v>
              </c:pt>
              <c:pt idx="1">
                <c:v>6.2</c:v>
              </c:pt>
              <c:pt idx="2">
                <c:v>5.7</c:v>
              </c:pt>
              <c:pt idx="3">
                <c:v>13.9</c:v>
              </c:pt>
              <c:pt idx="4">
                <c:v>11.9</c:v>
              </c:pt>
              <c:pt idx="5">
                <c:v>15.6</c:v>
              </c:pt>
            </c:numLit>
          </c:val>
          <c:smooth val="0"/>
          <c:extLst>
            <c:ext xmlns:c16="http://schemas.microsoft.com/office/drawing/2014/chart" uri="{C3380CC4-5D6E-409C-BE32-E72D297353CC}">
              <c16:uniqueId val="{00000006-B192-1145-8469-3527F161B5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"/>
        <c:axId val="2"/>
      </c:lineChart>
      <c:catAx>
        <c:axId val="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525">
            <a:solidFill>
              <a:srgbClr val="C9C9C9"/>
            </a:solidFill>
          </a:ln>
        </c:spPr>
        <c:txPr>
          <a:bodyPr rot="0" vert="horz"/>
          <a:lstStyle/>
          <a:p>
            <a:pPr>
              <a:defRPr sz="1400" b="0">
                <a:solidFill>
                  <a:srgbClr val="333333"/>
                </a:solidFill>
                <a:latin typeface="Cambria"/>
              </a:defRPr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ax val="25"/>
          <c:min val="0"/>
        </c:scaling>
        <c:delete val="0"/>
        <c:axPos val="l"/>
        <c:numFmt formatCode="0" sourceLinked="0"/>
        <c:majorTickMark val="none"/>
        <c:minorTickMark val="none"/>
        <c:tickLblPos val="nextTo"/>
        <c:spPr>
          <a:ln w="9525">
            <a:solidFill>
              <a:srgbClr val="C9C9C9"/>
            </a:solidFill>
          </a:ln>
        </c:spPr>
        <c:txPr>
          <a:bodyPr rot="0" vert="horz"/>
          <a:lstStyle/>
          <a:p>
            <a:pPr>
              <a:defRPr sz="1400" b="0">
                <a:solidFill>
                  <a:srgbClr val="5F5F5F"/>
                </a:solidFill>
                <a:latin typeface="Cambria"/>
              </a:defRPr>
            </a:pPr>
            <a:endParaRPr lang="en-US"/>
          </a:p>
        </c:txPr>
        <c:crossAx val="1"/>
        <c:crosses val="autoZero"/>
        <c:crossBetween val="between"/>
        <c:majorUnit val="5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v>Values</c:v>
          </c:tx>
          <c:spPr>
            <a:solidFill>
              <a:srgbClr val="BDBDBD"/>
            </a:solidFill>
            <a:ln>
              <a:noFill/>
            </a:ln>
          </c:spPr>
          <c:invertIfNegative val="1"/>
          <c:dPt>
            <c:idx val="4"/>
            <c:invertIfNegative val="1"/>
            <c:bubble3D val="0"/>
            <c:spPr>
              <a:solidFill>
                <a:srgbClr val="7C3AED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E496-F545-ABB1-6DCED210C545}"/>
              </c:ext>
            </c:extLst>
          </c:dPt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333333"/>
                    </a:solidFill>
                    <a:latin typeface="Cambria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6"/>
              <c:pt idx="0">
                <c:v>No preference</c:v>
              </c:pt>
              <c:pt idx="1">
                <c:v>Very crisp</c:v>
              </c:pt>
              <c:pt idx="2">
                <c:v>Mostly crisp</c:v>
              </c:pt>
              <c:pt idx="3">
                <c:v>Chewy, crisp edges</c:v>
              </c:pt>
              <c:pt idx="4">
                <c:v>Soft and chewy</c:v>
              </c:pt>
              <c:pt idx="5">
                <c:v>Very soft</c:v>
              </c:pt>
            </c:strLit>
          </c:cat>
          <c:val>
            <c:numLit>
              <c:formatCode>General</c:formatCode>
              <c:ptCount val="6"/>
              <c:pt idx="0">
                <c:v>11.8</c:v>
              </c:pt>
              <c:pt idx="1">
                <c:v>6.7</c:v>
              </c:pt>
              <c:pt idx="2">
                <c:v>18.2</c:v>
              </c:pt>
              <c:pt idx="3">
                <c:v>25.5</c:v>
              </c:pt>
              <c:pt idx="4">
                <c:v>29.7</c:v>
              </c:pt>
              <c:pt idx="5">
                <c:v>8.1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E496-F545-ABB1-6DCED210C5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"/>
        <c:axId val="2"/>
      </c:barChart>
      <c:catAx>
        <c:axId val="1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9525">
            <a:solidFill>
              <a:srgbClr val="C9C9C9"/>
            </a:solidFill>
          </a:ln>
        </c:spPr>
        <c:txPr>
          <a:bodyPr rot="0" vert="horz"/>
          <a:lstStyle/>
          <a:p>
            <a:pPr>
              <a:defRPr sz="1400" b="0">
                <a:solidFill>
                  <a:srgbClr val="333333"/>
                </a:solidFill>
                <a:latin typeface="Cambria"/>
              </a:defRPr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in val="0"/>
        </c:scaling>
        <c:delete val="1"/>
        <c:axPos val="b"/>
        <c:numFmt formatCode="General" sourceLinked="1"/>
        <c:majorTickMark val="none"/>
        <c:minorTickMark val="none"/>
        <c:tickLblPos val="none"/>
        <c:crossAx val="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Values</c:v>
          </c:tx>
          <c:spPr>
            <a:solidFill>
              <a:srgbClr val="BDBDBD"/>
            </a:solidFill>
            <a:ln>
              <a:noFill/>
            </a:ln>
          </c:spPr>
          <c:invertIfNegative val="1"/>
          <c:dPt>
            <c:idx val="4"/>
            <c:invertIfNegative val="1"/>
            <c:bubble3D val="0"/>
            <c:spPr>
              <a:solidFill>
                <a:srgbClr val="7C3AED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7A18-A647-A798-7F19990D45E2}"/>
              </c:ext>
            </c:extLst>
          </c:dPt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333333"/>
                    </a:solidFill>
                    <a:latin typeface="Cambria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5"/>
              <c:pt idx="0">
                <c:v>Chocolate chip</c:v>
              </c:pt>
              <c:pt idx="1">
                <c:v>+ Oatmeal raisin</c:v>
              </c:pt>
              <c:pt idx="2">
                <c:v>+ Peanut butter</c:v>
              </c:pt>
              <c:pt idx="3">
                <c:v>+ Shortbread</c:v>
              </c:pt>
              <c:pt idx="4">
                <c:v>+ Double chocolate</c:v>
              </c:pt>
            </c:strLit>
          </c:cat>
          <c:val>
            <c:numLit>
              <c:formatCode>General</c:formatCode>
              <c:ptCount val="5"/>
              <c:pt idx="0">
                <c:v>30.6</c:v>
              </c:pt>
              <c:pt idx="1">
                <c:v>43.7</c:v>
              </c:pt>
              <c:pt idx="2">
                <c:v>54</c:v>
              </c:pt>
              <c:pt idx="3">
                <c:v>64.3</c:v>
              </c:pt>
              <c:pt idx="4">
                <c:v>74.099999999999994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7A18-A647-A798-7F19990D45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"/>
        <c:axId val="2"/>
      </c:barChart>
      <c:catAx>
        <c:axId val="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525">
            <a:solidFill>
              <a:srgbClr val="C9C9C9"/>
            </a:solidFill>
          </a:ln>
        </c:spPr>
        <c:txPr>
          <a:bodyPr rot="0" vert="horz"/>
          <a:lstStyle/>
          <a:p>
            <a:pPr>
              <a:defRPr sz="1400" b="0">
                <a:solidFill>
                  <a:srgbClr val="333333"/>
                </a:solidFill>
                <a:latin typeface="Cambria"/>
              </a:defRPr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in val="0"/>
        </c:scaling>
        <c:delete val="1"/>
        <c:axPos val="l"/>
        <c:numFmt formatCode="General" sourceLinked="1"/>
        <c:majorTickMark val="none"/>
        <c:minorTickMark val="none"/>
        <c:tickLblPos val="none"/>
        <c:crossAx val="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8b9813ebb0_0_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3" name="Google Shape;423;g38b9813ebb0_0_1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g38b9813ebb0_0_19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DEFAULT_3">
    <p:bg>
      <p:bgPr>
        <a:solidFill>
          <a:schemeClr val="lt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 title="MRXplorerpurpletext1600x600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176259" y="3889798"/>
            <a:ext cx="5683976" cy="213147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2006100" y="1963725"/>
            <a:ext cx="8193900" cy="13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Font typeface="Cambria"/>
              <a:buNone/>
              <a:defRPr sz="4200"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599438" y="2920875"/>
            <a:ext cx="6837600" cy="74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DC2378"/>
              </a:buClr>
              <a:buSzPts val="3200"/>
              <a:buFont typeface="Cambria"/>
              <a:buNone/>
              <a:defRPr sz="3200" i="1">
                <a:solidFill>
                  <a:srgbClr val="DC2378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822950" y="1183825"/>
            <a:ext cx="8801400" cy="64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Cambria"/>
              <a:buNone/>
              <a:defRPr sz="3600"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1017175" y="2444050"/>
            <a:ext cx="8801400" cy="32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>
              <a:spcBef>
                <a:spcPts val="0"/>
              </a:spcBef>
              <a:spcAft>
                <a:spcPts val="0"/>
              </a:spcAft>
              <a:buSzPts val="2100"/>
              <a:buFont typeface="Cambria"/>
              <a:buChar char="●"/>
              <a:defRPr sz="2100">
                <a:latin typeface="Cambria"/>
                <a:ea typeface="Cambria"/>
                <a:cs typeface="Cambria"/>
                <a:sym typeface="Cambria"/>
              </a:defRPr>
            </a:lvl1pPr>
            <a:lvl2pPr marL="914400" lvl="1" indent="-361950">
              <a:spcBef>
                <a:spcPts val="0"/>
              </a:spcBef>
              <a:spcAft>
                <a:spcPts val="0"/>
              </a:spcAft>
              <a:buSzPts val="2100"/>
              <a:buFont typeface="Cambria"/>
              <a:buChar char="○"/>
              <a:defRPr sz="2100">
                <a:latin typeface="Cambria"/>
                <a:ea typeface="Cambria"/>
                <a:cs typeface="Cambria"/>
                <a:sym typeface="Cambria"/>
              </a:defRPr>
            </a:lvl2pPr>
            <a:lvl3pPr marL="1371600" lvl="2" indent="-361950">
              <a:spcBef>
                <a:spcPts val="0"/>
              </a:spcBef>
              <a:spcAft>
                <a:spcPts val="0"/>
              </a:spcAft>
              <a:buSzPts val="2100"/>
              <a:buFont typeface="Cambria"/>
              <a:buChar char="■"/>
              <a:defRPr sz="2100">
                <a:latin typeface="Cambria"/>
                <a:ea typeface="Cambria"/>
                <a:cs typeface="Cambria"/>
                <a:sym typeface="Cambria"/>
              </a:defRPr>
            </a:lvl3pPr>
            <a:lvl4pPr marL="1828800" lvl="3" indent="-361950">
              <a:spcBef>
                <a:spcPts val="0"/>
              </a:spcBef>
              <a:spcAft>
                <a:spcPts val="0"/>
              </a:spcAft>
              <a:buSzPts val="2100"/>
              <a:buFont typeface="Cambria"/>
              <a:buChar char="●"/>
              <a:defRPr sz="2100">
                <a:latin typeface="Cambria"/>
                <a:ea typeface="Cambria"/>
                <a:cs typeface="Cambria"/>
                <a:sym typeface="Cambria"/>
              </a:defRPr>
            </a:lvl4pPr>
            <a:lvl5pPr marL="2286000" lvl="4" indent="-361950">
              <a:spcBef>
                <a:spcPts val="0"/>
              </a:spcBef>
              <a:spcAft>
                <a:spcPts val="0"/>
              </a:spcAft>
              <a:buSzPts val="2100"/>
              <a:buFont typeface="Cambria"/>
              <a:buChar char="○"/>
              <a:defRPr sz="2100">
                <a:latin typeface="Cambria"/>
                <a:ea typeface="Cambria"/>
                <a:cs typeface="Cambria"/>
                <a:sym typeface="Cambria"/>
              </a:defRPr>
            </a:lvl5pPr>
            <a:lvl6pPr marL="2743200" lvl="5" indent="-361950">
              <a:spcBef>
                <a:spcPts val="0"/>
              </a:spcBef>
              <a:spcAft>
                <a:spcPts val="0"/>
              </a:spcAft>
              <a:buSzPts val="2100"/>
              <a:buFont typeface="Cambria"/>
              <a:buChar char="■"/>
              <a:defRPr sz="2100">
                <a:latin typeface="Cambria"/>
                <a:ea typeface="Cambria"/>
                <a:cs typeface="Cambria"/>
                <a:sym typeface="Cambria"/>
              </a:defRPr>
            </a:lvl6pPr>
            <a:lvl7pPr marL="3200400" lvl="6" indent="-361950">
              <a:spcBef>
                <a:spcPts val="0"/>
              </a:spcBef>
              <a:spcAft>
                <a:spcPts val="0"/>
              </a:spcAft>
              <a:buSzPts val="2100"/>
              <a:buFont typeface="Cambria"/>
              <a:buChar char="●"/>
              <a:defRPr sz="2100">
                <a:latin typeface="Cambria"/>
                <a:ea typeface="Cambria"/>
                <a:cs typeface="Cambria"/>
                <a:sym typeface="Cambria"/>
              </a:defRPr>
            </a:lvl7pPr>
            <a:lvl8pPr marL="3657600" lvl="7" indent="-361950">
              <a:spcBef>
                <a:spcPts val="0"/>
              </a:spcBef>
              <a:spcAft>
                <a:spcPts val="0"/>
              </a:spcAft>
              <a:buSzPts val="2100"/>
              <a:buFont typeface="Cambria"/>
              <a:buChar char="○"/>
              <a:defRPr sz="2100">
                <a:latin typeface="Cambria"/>
                <a:ea typeface="Cambria"/>
                <a:cs typeface="Cambria"/>
                <a:sym typeface="Cambria"/>
              </a:defRPr>
            </a:lvl8pPr>
            <a:lvl9pPr marL="4114800" lvl="8" indent="-361950">
              <a:spcBef>
                <a:spcPts val="0"/>
              </a:spcBef>
              <a:spcAft>
                <a:spcPts val="0"/>
              </a:spcAft>
              <a:buSzPts val="2100"/>
              <a:buFont typeface="Cambria"/>
              <a:buChar char="■"/>
              <a:defRPr sz="2100">
                <a:latin typeface="Cambria"/>
                <a:ea typeface="Cambria"/>
                <a:cs typeface="Cambria"/>
                <a:sym typeface="Cambria"/>
              </a:defRPr>
            </a:lvl9pPr>
          </a:lstStyle>
          <a:p>
            <a:endParaRPr/>
          </a:p>
        </p:txBody>
      </p:sp>
      <p:pic>
        <p:nvPicPr>
          <p:cNvPr id="18" name="Google Shape;18;p3" title="MRXplorerpurpletext1600x600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200800" y="6088950"/>
            <a:ext cx="1537476" cy="5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llout">
  <p:cSld name="DEFAULT_2">
    <p:bg>
      <p:bgPr>
        <a:solidFill>
          <a:schemeClr val="lt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822950" y="1183825"/>
            <a:ext cx="8801400" cy="64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Font typeface="Cambria"/>
              <a:buNone/>
              <a:defRPr sz="3600"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1" name="Google Shape;21;p4" title="MRXplorerpurpletext1600x600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200800" y="6088950"/>
            <a:ext cx="1537476" cy="57655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 txBox="1">
            <a:spLocks noGrp="1"/>
          </p:cNvSpPr>
          <p:nvPr>
            <p:ph type="subTitle" idx="1"/>
          </p:nvPr>
        </p:nvSpPr>
        <p:spPr>
          <a:xfrm>
            <a:off x="1342100" y="2429925"/>
            <a:ext cx="8052600" cy="1765800"/>
          </a:xfrm>
          <a:prstGeom prst="rect">
            <a:avLst/>
          </a:prstGeom>
          <a:solidFill>
            <a:srgbClr val="7C3AED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">
  <p:cSld name="DEFAULT_1">
    <p:bg>
      <p:bgPr>
        <a:solidFill>
          <a:srgbClr val="DC2378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2285250" y="2985300"/>
            <a:ext cx="7621500" cy="88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mbria"/>
              <a:buNone/>
              <a:defRPr sz="40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2006100" y="1963725"/>
            <a:ext cx="8193900" cy="13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Font typeface="Cambria"/>
              <a:buNone/>
              <a:defRPr sz="4200"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1A1BF-CDD3-3ECB-7AA0-7F12F7A24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0000" y="1270000"/>
            <a:ext cx="9652000" cy="1397000"/>
          </a:xfrm>
        </p:spPr>
        <p:txBody>
          <a:bodyPr>
            <a:noAutofit/>
          </a:bodyPr>
          <a:lstStyle/>
          <a:p>
            <a:r>
              <a:rPr lang="en-US" b="1"/>
              <a:t>Opening-day cookie menu</a:t>
            </a:r>
            <a:endParaRPr lang="en-US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1B0CA2-5F71-6F36-908D-390AF58DCE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0000" y="2730500"/>
            <a:ext cx="9652000" cy="1079500"/>
          </a:xfrm>
        </p:spPr>
        <p:txBody>
          <a:bodyPr>
            <a:noAutofit/>
          </a:bodyPr>
          <a:lstStyle/>
          <a:p>
            <a:r>
              <a:rPr lang="en-US"/>
              <a:t>What 1,000 cookie buyers want, and which cookies a new bakery should bake first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719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F6C3AF-D70C-9DA0-7AA5-17317726A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500" y="457200"/>
            <a:ext cx="10541000" cy="1143000"/>
          </a:xfrm>
        </p:spPr>
        <p:txBody>
          <a:bodyPr anchor="b">
            <a:noAutofit/>
          </a:bodyPr>
          <a:lstStyle/>
          <a:p>
            <a:pPr algn="l"/>
            <a:r>
              <a:rPr lang="en-US" sz="2800" b="1" dirty="0"/>
              <a:t>Executive summary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1B50BA-BB12-46F1-2DC8-5D65F8B52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5500" y="1905000"/>
            <a:ext cx="10541000" cy="4064000"/>
          </a:xfrm>
        </p:spPr>
        <p:txBody>
          <a:bodyPr>
            <a:noAutofit/>
          </a:bodyPr>
          <a:lstStyle/>
          <a:p>
            <a:pPr marL="342900" indent="-342900">
              <a:spcAft>
                <a:spcPts val="1800"/>
              </a:spcAft>
              <a:buFont typeface="Arial"/>
              <a:buChar char="•"/>
            </a:pPr>
            <a:r>
              <a:rPr lang="en-US" sz="2000" b="1" dirty="0"/>
              <a:t>Chocolate chip is the clear favorite. </a:t>
            </a:r>
            <a:r>
              <a:rPr lang="en-US" sz="2000" dirty="0"/>
              <a:t>31% of buyers pick it, 2.3× the next cookie, oatmeal raisin (13%).</a:t>
            </a:r>
          </a:p>
          <a:p>
            <a:pPr marL="342900" indent="-342900">
              <a:spcAft>
                <a:spcPts val="1800"/>
              </a:spcAft>
              <a:buFont typeface="Arial"/>
              <a:buChar char="•"/>
            </a:pPr>
            <a:r>
              <a:rPr lang="en-US" sz="2000" b="1" dirty="0"/>
              <a:t>It is #1 in all six age groups, </a:t>
            </a:r>
            <a:r>
              <a:rPr lang="en-US" sz="2000" dirty="0"/>
              <a:t>from 38% of 35–44s down to 22% of buyers 65 and over.</a:t>
            </a:r>
          </a:p>
          <a:p>
            <a:pPr marL="342900" indent="-342900">
              <a:spcAft>
                <a:spcPts val="1800"/>
              </a:spcAft>
              <a:buFont typeface="Arial"/>
              <a:buChar char="•"/>
            </a:pPr>
            <a:r>
              <a:rPr lang="en-US" sz="2000" b="1" dirty="0"/>
              <a:t>The second choice changes with age: </a:t>
            </a:r>
            <a:r>
              <a:rPr lang="en-US" sz="2000" dirty="0"/>
              <a:t>double chocolate under 35, shortbread at 45–54, oatmeal raisin from 55 up.</a:t>
            </a:r>
          </a:p>
          <a:p>
            <a:pPr marL="342900" indent="-342900">
              <a:spcAft>
                <a:spcPts val="1800"/>
              </a:spcAft>
              <a:buFont typeface="Arial"/>
              <a:buChar char="•"/>
            </a:pPr>
            <a:r>
              <a:rPr lang="en-US" sz="2000" b="1" dirty="0"/>
              <a:t>Most buyers want a soft or chewy cookie. </a:t>
            </a:r>
            <a:r>
              <a:rPr lang="en-US" sz="2000" dirty="0"/>
              <a:t>Shortbread fans are the exception: 74% want it crisp.</a:t>
            </a:r>
          </a:p>
          <a:p>
            <a:pPr marL="342900" indent="-342900">
              <a:spcAft>
                <a:spcPts val="1800"/>
              </a:spcAft>
              <a:buFont typeface="Arial"/>
              <a:buChar char="•"/>
            </a:pPr>
            <a:r>
              <a:rPr lang="en-US" sz="2000" b="1" dirty="0"/>
              <a:t>Recommendation: open with five cookies. </a:t>
            </a:r>
            <a:r>
              <a:rPr lang="en-US" sz="2000" dirty="0"/>
              <a:t>Chocolate chip, oatmeal raisin, peanut butter, shortbread and double chocolate are the favorite of 74% of buyers.</a:t>
            </a:r>
          </a:p>
        </p:txBody>
      </p:sp>
    </p:spTree>
    <p:extLst>
      <p:ext uri="{BB962C8B-B14F-4D97-AF65-F5344CB8AC3E}">
        <p14:creationId xmlns:p14="http://schemas.microsoft.com/office/powerpoint/2010/main" val="2177615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7BB3B-61D6-46C9-1B19-623C609A3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500" y="457200"/>
            <a:ext cx="10541000" cy="1143000"/>
          </a:xfrm>
        </p:spPr>
        <p:txBody>
          <a:bodyPr anchor="b">
            <a:noAutofit/>
          </a:bodyPr>
          <a:lstStyle/>
          <a:p>
            <a:pPr algn="l"/>
            <a:r>
              <a:rPr lang="en-US" sz="2800" b="1" dirty="0"/>
              <a:t>Chocolate chip is the favorite of 31% of buyers, more than twice any other cookie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4CB640-F307-6C6C-2853-9B91199B9B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8000" y="2159000"/>
            <a:ext cx="3238500" cy="3683000"/>
          </a:xfrm>
        </p:spPr>
        <p:txBody>
          <a:bodyPr>
            <a:no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en-US" sz="1800" b="1" dirty="0"/>
              <a:t>65% like chocolate chip, </a:t>
            </a:r>
            <a:r>
              <a:rPr lang="en-US" sz="1800" dirty="0"/>
              <a:t>the most of any cookie. Sugar is next at 47%.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1800" b="1" dirty="0"/>
              <a:t>Flavor drives the choice: </a:t>
            </a:r>
            <a:r>
              <a:rPr lang="en-US" sz="1800" dirty="0"/>
              <a:t>48% name it as the reason for their favorite, ahead of texture (27%).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US" sz="1800" b="1" dirty="0"/>
              <a:t>Men and women agree: </a:t>
            </a:r>
            <a:r>
              <a:rPr lang="en-US" sz="1800" dirty="0"/>
              <a:t>chocolate chip is #1 for both (29% and 32%).</a:t>
            </a:r>
          </a:p>
        </p:txBody>
      </p:sp>
      <p:sp>
        <p:nvSpPr>
          <p:cNvPr id="20" name="Chart label"/>
          <p:cNvSpPr txBox="1"/>
          <p:nvPr/>
        </p:nvSpPr>
        <p:spPr>
          <a:xfrm>
            <a:off x="825500" y="1841500"/>
            <a:ext cx="7112000" cy="279400"/>
          </a:xfrm>
          <a:prstGeom prst="rect">
            <a:avLst/>
          </a:prstGeom>
          <a:noFill/>
        </p:spPr>
        <p:txBody>
          <a:bodyPr wrap="square" lIns="91425" tIns="0" rIns="91425" bIns="0" anchor="t">
            <a:noAutofit/>
          </a:bodyPr>
          <a:lstStyle/>
          <a:p>
            <a:r>
              <a:rPr lang="en-US" sz="1400" b="1" dirty="0">
                <a:solidFill>
                  <a:srgbClr val="333333"/>
                </a:solidFill>
                <a:latin typeface="Cambria"/>
              </a:rPr>
              <a:t>Favorite cookie, all respondents</a:t>
            </a:r>
          </a:p>
        </p:txBody>
      </p:sp>
      <p:sp>
        <p:nvSpPr>
          <p:cNvPr id="21" name="Source"/>
          <p:cNvSpPr txBox="1"/>
          <p:nvPr/>
        </p:nvSpPr>
        <p:spPr>
          <a:xfrm>
            <a:off x="825500" y="6223000"/>
            <a:ext cx="8890000" cy="381000"/>
          </a:xfrm>
          <a:prstGeom prst="rect">
            <a:avLst/>
          </a:prstGeom>
          <a:noFill/>
        </p:spPr>
        <p:txBody>
          <a:bodyPr wrap="square" lIns="91425" tIns="0" rIns="91425" bIns="0" anchor="t">
            <a:noAutofit/>
          </a:bodyPr>
          <a:lstStyle/>
          <a:p>
            <a:r>
              <a:rPr lang="en-US" sz="1000" dirty="0">
                <a:solidFill>
                  <a:srgbClr val="767676"/>
                </a:solidFill>
                <a:latin typeface="Cambria"/>
              </a:rPr>
              <a:t>Favorite = single choice among cookies the respondent likes. Source: Cookie preference survey, n=1,000 cookie buyers (synthetic sample).</a:t>
            </a:r>
          </a:p>
        </p:txBody>
      </p:sp>
      <p:graphicFrame>
        <p:nvGraphicFramePr>
          <p:cNvPr id="22" name="Chart"/>
          <p:cNvGraphicFramePr/>
          <p:nvPr/>
        </p:nvGraphicFramePr>
        <p:xfrm>
          <a:off x="825500" y="2159000"/>
          <a:ext cx="7112000" cy="393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32118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920C1-B8E7-FB17-7297-03A859A4D8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Favorites by age</a:t>
            </a:r>
          </a:p>
        </p:txBody>
      </p:sp>
    </p:spTree>
    <p:extLst>
      <p:ext uri="{BB962C8B-B14F-4D97-AF65-F5344CB8AC3E}">
        <p14:creationId xmlns:p14="http://schemas.microsoft.com/office/powerpoint/2010/main" val="15592449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0DBE0-9A74-7425-2D26-E2004D6DC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500" y="457200"/>
            <a:ext cx="10541000" cy="1143000"/>
          </a:xfrm>
        </p:spPr>
        <p:txBody>
          <a:bodyPr anchor="b">
            <a:noAutofit/>
          </a:bodyPr>
          <a:lstStyle/>
          <a:p>
            <a:pPr algn="l"/>
            <a:r>
              <a:rPr lang="en-US" sz="2800" b="1" dirty="0"/>
              <a:t>Chocolate chip is #1 in every age group, but leads by only 1 point among buyers 65+</a:t>
            </a:r>
          </a:p>
        </p:txBody>
      </p:sp>
      <p:graphicFrame>
        <p:nvGraphicFramePr>
          <p:cNvPr id="30" name="Age table"/>
          <p:cNvGraphicFramePr>
            <a:graphicFrameLocks noGrp="1"/>
          </p:cNvGraphicFramePr>
          <p:nvPr/>
        </p:nvGraphicFramePr>
        <p:xfrm>
          <a:off x="825500" y="1905000"/>
          <a:ext cx="10541000" cy="3708400"/>
        </p:xfrm>
        <a:graphic>
          <a:graphicData uri="http://schemas.openxmlformats.org/drawingml/2006/table">
            <a:tbl>
              <a:tblPr firstRow="1"/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mbria"/>
                        </a:rPr>
                        <a:t>Age group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E0E0E0"/>
                      </a:solidFill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mbria"/>
                        </a:rPr>
                        <a:t>#1 favorite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E0E0E0"/>
                      </a:solidFill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mbria"/>
                        </a:rPr>
                        <a:t>Share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E0E0E0"/>
                      </a:solidFill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mbria"/>
                        </a:rPr>
                        <a:t>#2 favorite</a:t>
                      </a:r>
                    </a:p>
                  </a:txBody>
                  <a:tcPr marL="33020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E0E0E0"/>
                      </a:solidFill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mbria"/>
                        </a:rPr>
                        <a:t>Share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E0E0E0"/>
                      </a:solidFill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Cambria"/>
                        </a:rPr>
                        <a:t>#1 lead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E0E0E0"/>
                      </a:solidFill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333333"/>
                          </a:solidFill>
                          <a:latin typeface="Cambria"/>
                        </a:rPr>
                        <a:t>18–24 (n=120)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E0E0E0"/>
                      </a:solidFill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Chocolate chip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E0E0E0"/>
                      </a:solidFill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34%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E0E0E0"/>
                      </a:solidFill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Double chocolate</a:t>
                      </a:r>
                    </a:p>
                  </a:txBody>
                  <a:tcPr marL="33020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E0E0E0"/>
                      </a:solidFill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23%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E0E0E0"/>
                      </a:solidFill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+11 pts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E0E0E0"/>
                      </a:solidFill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333333"/>
                          </a:solidFill>
                          <a:latin typeface="Cambria"/>
                        </a:rPr>
                        <a:t>25–34 (n=178)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Chocolate chip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29%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Double chocolate</a:t>
                      </a:r>
                    </a:p>
                  </a:txBody>
                  <a:tcPr marL="3302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15%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+14 pts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333333"/>
                          </a:solidFill>
                          <a:latin typeface="Cambria"/>
                        </a:rPr>
                        <a:t>35–44 (n=158)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Chocolate chip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38%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Oatmeal raisin, peanut butter, double chocolate (tie)</a:t>
                      </a:r>
                    </a:p>
                  </a:txBody>
                  <a:tcPr marL="3302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12%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+26 pts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333333"/>
                          </a:solidFill>
                          <a:latin typeface="Cambria"/>
                        </a:rPr>
                        <a:t>45–54 (n=158)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Chocolate chip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32%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Shortbread</a:t>
                      </a:r>
                    </a:p>
                  </a:txBody>
                  <a:tcPr marL="3302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14%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+18 pts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333333"/>
                          </a:solidFill>
                          <a:latin typeface="Cambria"/>
                        </a:rPr>
                        <a:t>55–64 (n=168)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Chocolate chip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33%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Oatmeal raisin</a:t>
                      </a:r>
                    </a:p>
                  </a:txBody>
                  <a:tcPr marL="3302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14%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+18 pts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rgbClr val="333333"/>
                          </a:solidFill>
                          <a:latin typeface="Cambria"/>
                        </a:rPr>
                        <a:t>65+ (n=218)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solidFill>
                      <a:srgbClr val="EFE8F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Chocolate chip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solidFill>
                      <a:srgbClr val="EFE8F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22%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solidFill>
                      <a:srgbClr val="EFE8F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Oatmeal raisin</a:t>
                      </a:r>
                    </a:p>
                  </a:txBody>
                  <a:tcPr marL="330200"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solidFill>
                      <a:srgbClr val="EFE8F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21%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solidFill>
                      <a:srgbClr val="EFE8FD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b="0" dirty="0">
                          <a:solidFill>
                            <a:srgbClr val="333333"/>
                          </a:solidFill>
                          <a:latin typeface="Cambria"/>
                        </a:rPr>
                        <a:t>+1 pt</a:t>
                      </a:r>
                    </a:p>
                  </a:txBody>
                  <a:tcPr anchor="ctr">
                    <a:lnL w="0">
                      <a:noFill/>
                    </a:lnL>
                    <a:lnR w="0">
                      <a:noFill/>
                    </a:lnR>
                    <a:lnT w="12700" cap="flat" cmpd="sng" algn="ctr">
                      <a:solidFill>
                        <a:srgbClr val="E0E0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E0E0E0"/>
                      </a:solidFill>
                    </a:lnB>
                    <a:solidFill>
                      <a:srgbClr val="EFE8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1" name="Source"/>
          <p:cNvSpPr txBox="1"/>
          <p:nvPr/>
        </p:nvSpPr>
        <p:spPr>
          <a:xfrm>
            <a:off x="825500" y="6223000"/>
            <a:ext cx="8890000" cy="381000"/>
          </a:xfrm>
          <a:prstGeom prst="rect">
            <a:avLst/>
          </a:prstGeom>
          <a:noFill/>
        </p:spPr>
        <p:txBody>
          <a:bodyPr wrap="square" lIns="91425" tIns="0" rIns="91425" bIns="0">
            <a:noAutofit/>
          </a:bodyPr>
          <a:lstStyle/>
          <a:p>
            <a:r>
              <a:rPr lang="en-US" sz="1000" dirty="0">
                <a:solidFill>
                  <a:srgbClr val="767676"/>
                </a:solidFill>
                <a:latin typeface="Cambria"/>
              </a:rPr>
              <a:t>Share = % of the age group naming the cookie as their single favorite. Source: Cookie preference survey, n=1,000 cookie buyers (synthetic sample).</a:t>
            </a:r>
          </a:p>
        </p:txBody>
      </p:sp>
    </p:spTree>
    <p:extLst>
      <p:ext uri="{BB962C8B-B14F-4D97-AF65-F5344CB8AC3E}">
        <p14:creationId xmlns:p14="http://schemas.microsoft.com/office/powerpoint/2010/main" val="1939054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E68B1-A455-9D83-9D67-05837E4FA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500" y="457200"/>
            <a:ext cx="10541000" cy="1143000"/>
          </a:xfrm>
        </p:spPr>
        <p:txBody>
          <a:bodyPr anchor="b">
            <a:noAutofit/>
          </a:bodyPr>
          <a:lstStyle/>
          <a:p>
            <a:pPr algn="l"/>
            <a:r>
              <a:rPr lang="en-US" sz="2800" b="1" dirty="0"/>
              <a:t>Double chocolate is the #2 pick under 35, then falls from 23% to 3% as buyers get older</a:t>
            </a:r>
          </a:p>
        </p:txBody>
      </p:sp>
      <p:sp>
        <p:nvSpPr>
          <p:cNvPr id="20" name="Chart label"/>
          <p:cNvSpPr txBox="1"/>
          <p:nvPr/>
        </p:nvSpPr>
        <p:spPr>
          <a:xfrm>
            <a:off x="825500" y="1841500"/>
            <a:ext cx="8890000" cy="279400"/>
          </a:xfrm>
          <a:prstGeom prst="rect">
            <a:avLst/>
          </a:prstGeom>
          <a:noFill/>
        </p:spPr>
        <p:txBody>
          <a:bodyPr wrap="square" lIns="91425" tIns="0" rIns="91425" bIns="0">
            <a:noAutofit/>
          </a:bodyPr>
          <a:lstStyle/>
          <a:p>
            <a:r>
              <a:rPr lang="en-US" sz="1400" b="1" dirty="0">
                <a:solidFill>
                  <a:srgbClr val="333333"/>
                </a:solidFill>
                <a:latin typeface="Cambria"/>
              </a:rPr>
              <a:t>Share naming each cookie as favorite, by age group, %</a:t>
            </a:r>
          </a:p>
        </p:txBody>
      </p:sp>
      <p:sp>
        <p:nvSpPr>
          <p:cNvPr id="21" name="Source"/>
          <p:cNvSpPr txBox="1"/>
          <p:nvPr/>
        </p:nvSpPr>
        <p:spPr>
          <a:xfrm>
            <a:off x="825500" y="6223000"/>
            <a:ext cx="8890000" cy="381000"/>
          </a:xfrm>
          <a:prstGeom prst="rect">
            <a:avLst/>
          </a:prstGeom>
          <a:noFill/>
        </p:spPr>
        <p:txBody>
          <a:bodyPr wrap="square" lIns="91425" tIns="0" rIns="91425" bIns="0">
            <a:noAutofit/>
          </a:bodyPr>
          <a:lstStyle/>
          <a:p>
            <a:r>
              <a:rPr lang="en-US" sz="1000" b="0" dirty="0">
                <a:solidFill>
                  <a:srgbClr val="767676"/>
                </a:solidFill>
                <a:latin typeface="Cambria"/>
              </a:rPr>
              <a:t>Source: Cookie preference survey, n=1,000 cookie buyers (synthetic sample). Age group sizes n=120 to 218.</a:t>
            </a:r>
          </a:p>
        </p:txBody>
      </p:sp>
      <p:graphicFrame>
        <p:nvGraphicFramePr>
          <p:cNvPr id="22" name="Chart"/>
          <p:cNvGraphicFramePr/>
          <p:nvPr/>
        </p:nvGraphicFramePr>
        <p:xfrm>
          <a:off x="825500" y="2159000"/>
          <a:ext cx="10541000" cy="393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80206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07D22-24B0-331C-1B39-7B77A4CB9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500" y="457200"/>
            <a:ext cx="10541000" cy="1143000"/>
          </a:xfrm>
        </p:spPr>
        <p:txBody>
          <a:bodyPr anchor="b">
            <a:noAutofit/>
          </a:bodyPr>
          <a:lstStyle/>
          <a:p>
            <a:pPr algn="l"/>
            <a:r>
              <a:rPr lang="en-US" sz="2800" b="1" dirty="0"/>
              <a:t>More than half of buyers want a soft or chewy cookie; shortbread fans want crisp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53E178-697A-CC92-F171-67A30209E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8000" y="2222500"/>
            <a:ext cx="3238500" cy="3683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6000" b="1" dirty="0">
                <a:solidFill>
                  <a:srgbClr val="7C3AED"/>
                </a:solidFill>
              </a:rPr>
              <a:t>74%</a:t>
            </a:r>
          </a:p>
          <a:p>
            <a:pPr marL="0" indent="0">
              <a:spcAft>
                <a:spcPts val="2400"/>
              </a:spcAft>
              <a:buNone/>
            </a:pPr>
            <a:r>
              <a:rPr lang="en-US" sz="1800" dirty="0"/>
              <a:t>of shortbread fans want it mostly or very crisp, against 25% of all buyers</a:t>
            </a:r>
          </a:p>
          <a:p>
            <a:pPr marL="0" indent="0">
              <a:buNone/>
            </a:pPr>
            <a:r>
              <a:rPr lang="en-US" sz="1800" b="1" dirty="0"/>
              <a:t>Texture is the #2 reason </a:t>
            </a:r>
            <a:r>
              <a:rPr lang="en-US" sz="1800" dirty="0"/>
              <a:t>buyers give for their favorite (27%), after flavor.</a:t>
            </a:r>
          </a:p>
        </p:txBody>
      </p:sp>
      <p:sp>
        <p:nvSpPr>
          <p:cNvPr id="20" name="Chart label"/>
          <p:cNvSpPr txBox="1"/>
          <p:nvPr/>
        </p:nvSpPr>
        <p:spPr>
          <a:xfrm>
            <a:off x="825500" y="1841500"/>
            <a:ext cx="7112000" cy="279400"/>
          </a:xfrm>
          <a:prstGeom prst="rect">
            <a:avLst/>
          </a:prstGeom>
          <a:noFill/>
        </p:spPr>
        <p:txBody>
          <a:bodyPr wrap="square" lIns="91425" tIns="0" rIns="91425" bIns="0">
            <a:noAutofit/>
          </a:bodyPr>
          <a:lstStyle/>
          <a:p>
            <a:r>
              <a:rPr lang="en-US" sz="1400" b="1" dirty="0">
                <a:solidFill>
                  <a:srgbClr val="333333"/>
                </a:solidFill>
                <a:latin typeface="Cambria"/>
              </a:rPr>
              <a:t>Preferred cookie texture, all respondents</a:t>
            </a:r>
          </a:p>
        </p:txBody>
      </p:sp>
      <p:sp>
        <p:nvSpPr>
          <p:cNvPr id="21" name="Source"/>
          <p:cNvSpPr txBox="1"/>
          <p:nvPr/>
        </p:nvSpPr>
        <p:spPr>
          <a:xfrm>
            <a:off x="825500" y="6223000"/>
            <a:ext cx="8890000" cy="381000"/>
          </a:xfrm>
          <a:prstGeom prst="rect">
            <a:avLst/>
          </a:prstGeom>
          <a:noFill/>
        </p:spPr>
        <p:txBody>
          <a:bodyPr wrap="square" lIns="91425" tIns="0" rIns="91425" bIns="0">
            <a:noAutofit/>
          </a:bodyPr>
          <a:lstStyle/>
          <a:p>
            <a:r>
              <a:rPr lang="en-US" sz="1000" b="0" dirty="0">
                <a:solidFill>
                  <a:srgbClr val="767676"/>
                </a:solidFill>
                <a:latin typeface="Cambria"/>
              </a:rPr>
              <a:t>Source: Cookie preference survey, n=1,000 cookie buyers (synthetic sample); shortbread fans n=103.</a:t>
            </a:r>
          </a:p>
        </p:txBody>
      </p:sp>
      <p:graphicFrame>
        <p:nvGraphicFramePr>
          <p:cNvPr id="22" name="Chart"/>
          <p:cNvGraphicFramePr/>
          <p:nvPr/>
        </p:nvGraphicFramePr>
        <p:xfrm>
          <a:off x="825500" y="2159000"/>
          <a:ext cx="7112000" cy="393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4245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19CEE-D31D-D300-C1EA-2CC99260F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500" y="457200"/>
            <a:ext cx="10541000" cy="1143000"/>
          </a:xfrm>
        </p:spPr>
        <p:txBody>
          <a:bodyPr anchor="b">
            <a:noAutofit/>
          </a:bodyPr>
          <a:lstStyle/>
          <a:p>
            <a:pPr algn="l"/>
            <a:r>
              <a:rPr lang="en-US" sz="2800" b="1" dirty="0"/>
              <a:t>Recommendation: open with five cookies that are the favorite of 74% of buyers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A2E694-EAB2-663D-EF43-F351E2094E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9000" y="1968500"/>
            <a:ext cx="4191000" cy="4000500"/>
          </a:xfrm>
        </p:spPr>
        <p:txBody>
          <a:bodyPr lIns="182880" tIns="182880" rIns="182880" bIns="182880" anchor="t">
            <a:no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2000" b="1" dirty="0">
                <a:solidFill>
                  <a:srgbClr val="FFFFFF"/>
                </a:solidFill>
                <a:latin typeface="Cambria"/>
              </a:rPr>
              <a:t>Opening-day menu</a:t>
            </a:r>
          </a:p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/>
              </a:rPr>
              <a:t>1. Chocolate chip</a:t>
            </a:r>
          </a:p>
          <a:p>
            <a:pPr marL="0" indent="0">
              <a:spcAft>
                <a:spcPts val="9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/>
              </a:rPr>
              <a:t>#1 in every age group</a:t>
            </a:r>
          </a:p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/>
              </a:rPr>
              <a:t>2. Oatmeal raisin</a:t>
            </a:r>
          </a:p>
          <a:p>
            <a:pPr marL="0" indent="0">
              <a:spcAft>
                <a:spcPts val="9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/>
              </a:rPr>
              <a:t>#2 for buyers 55+</a:t>
            </a:r>
          </a:p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/>
              </a:rPr>
              <a:t>3. Peanut butter</a:t>
            </a:r>
          </a:p>
          <a:p>
            <a:pPr marL="0" indent="0">
              <a:spcAft>
                <a:spcPts val="9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/>
              </a:rPr>
              <a:t>7–12% in every age group</a:t>
            </a:r>
          </a:p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/>
              </a:rPr>
              <a:t>4. Shortbread</a:t>
            </a:r>
          </a:p>
          <a:p>
            <a:pPr marL="0" indent="0">
              <a:spcAft>
                <a:spcPts val="9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/>
              </a:rPr>
              <a:t>#2 at 45–54; bake it crisp</a:t>
            </a:r>
          </a:p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/>
              </a:rPr>
              <a:t>5. Double chocolate</a:t>
            </a:r>
          </a:p>
          <a:p>
            <a:pPr marL="0" indent="0">
              <a:spcAft>
                <a:spcPts val="900"/>
              </a:spcAft>
              <a:buNone/>
            </a:pPr>
            <a:r>
              <a:rPr lang="en-US" sz="1500" dirty="0">
                <a:solidFill>
                  <a:srgbClr val="FFFFFF"/>
                </a:solidFill>
                <a:latin typeface="Cambria"/>
              </a:rPr>
              <a:t>#2 for buyers under 35</a:t>
            </a:r>
          </a:p>
        </p:txBody>
      </p:sp>
      <p:sp>
        <p:nvSpPr>
          <p:cNvPr id="20" name="Chart label"/>
          <p:cNvSpPr txBox="1"/>
          <p:nvPr/>
        </p:nvSpPr>
        <p:spPr>
          <a:xfrm>
            <a:off x="5461000" y="1841500"/>
            <a:ext cx="5905500" cy="279400"/>
          </a:xfrm>
          <a:prstGeom prst="rect">
            <a:avLst/>
          </a:prstGeom>
          <a:noFill/>
        </p:spPr>
        <p:txBody>
          <a:bodyPr wrap="square" lIns="91425" tIns="0" rIns="91425" bIns="0">
            <a:noAutofit/>
          </a:bodyPr>
          <a:lstStyle/>
          <a:p>
            <a:r>
              <a:rPr lang="en-US" sz="1400" b="1" dirty="0">
                <a:solidFill>
                  <a:srgbClr val="333333"/>
                </a:solidFill>
                <a:latin typeface="Cambria"/>
              </a:rPr>
              <a:t>Buyers whose favorite is on the menu, cumulative</a:t>
            </a:r>
          </a:p>
        </p:txBody>
      </p:sp>
      <p:sp>
        <p:nvSpPr>
          <p:cNvPr id="21" name="Source"/>
          <p:cNvSpPr txBox="1"/>
          <p:nvPr/>
        </p:nvSpPr>
        <p:spPr>
          <a:xfrm>
            <a:off x="825500" y="6223000"/>
            <a:ext cx="9144000" cy="381000"/>
          </a:xfrm>
          <a:prstGeom prst="rect">
            <a:avLst/>
          </a:prstGeom>
          <a:noFill/>
        </p:spPr>
        <p:txBody>
          <a:bodyPr wrap="square" lIns="91425" tIns="0" rIns="91425" bIns="0">
            <a:noAutofit/>
          </a:bodyPr>
          <a:lstStyle/>
          <a:p>
            <a:r>
              <a:rPr lang="en-US" sz="1000" b="0" dirty="0">
                <a:solidFill>
                  <a:srgbClr val="767676"/>
                </a:solidFill>
                <a:latin typeface="Cambria"/>
              </a:rPr>
              <a:t>95% like at least one of the five cookies. Source: Cookie preference survey, n=1,000 cookie buyers (synthetic sample).</a:t>
            </a:r>
          </a:p>
        </p:txBody>
      </p:sp>
      <p:graphicFrame>
        <p:nvGraphicFramePr>
          <p:cNvPr id="22" name="Chart"/>
          <p:cNvGraphicFramePr/>
          <p:nvPr/>
        </p:nvGraphicFramePr>
        <p:xfrm>
          <a:off x="5461000" y="2413000"/>
          <a:ext cx="5905500" cy="355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4773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BE492-2EEC-6D75-4C17-A45295160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500" y="457200"/>
            <a:ext cx="10541000" cy="1143000"/>
          </a:xfrm>
        </p:spPr>
        <p:txBody>
          <a:bodyPr anchor="b">
            <a:noAutofit/>
          </a:bodyPr>
          <a:lstStyle/>
          <a:p>
            <a:pPr algn="l"/>
            <a:r>
              <a:rPr lang="en-US" sz="2800" b="1" dirty="0"/>
              <a:t>Next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BE050A-B21B-81F2-6BDC-2613B151EE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25500" y="1905000"/>
            <a:ext cx="10541000" cy="4064000"/>
          </a:xfrm>
        </p:spPr>
        <p:txBody>
          <a:bodyPr>
            <a:noAutofit/>
          </a:bodyPr>
          <a:lstStyle/>
          <a:p>
            <a:pPr marL="342900" indent="-342900">
              <a:spcAft>
                <a:spcPts val="1800"/>
              </a:spcAft>
              <a:buFont typeface="Arial"/>
              <a:buChar char="•"/>
            </a:pPr>
            <a:r>
              <a:rPr lang="en-US" sz="2000" b="1" dirty="0"/>
              <a:t>Make chocolate chip the largest batch. </a:t>
            </a:r>
            <a:r>
              <a:rPr lang="en-US" sz="2000" dirty="0"/>
              <a:t>31% of buyers name it their favorite, more than double any other cookie.</a:t>
            </a:r>
          </a:p>
          <a:p>
            <a:pPr marL="342900" indent="-342900">
              <a:spcAft>
                <a:spcPts val="1800"/>
              </a:spcAft>
              <a:buFont typeface="Arial"/>
              <a:buChar char="•"/>
            </a:pPr>
            <a:r>
              <a:rPr lang="en-US" sz="2000" b="1" dirty="0"/>
              <a:t>Bake to texture. </a:t>
            </a:r>
            <a:r>
              <a:rPr lang="en-US" sz="2000" dirty="0"/>
              <a:t>Soft and chewy for four of the five cookies, crisp for shortbread.</a:t>
            </a:r>
          </a:p>
          <a:p>
            <a:pPr marL="342900" indent="-342900">
              <a:spcAft>
                <a:spcPts val="1800"/>
              </a:spcAft>
              <a:buFont typeface="Arial"/>
              <a:buChar char="•"/>
            </a:pPr>
            <a:r>
              <a:rPr lang="en-US" sz="2000" b="1" dirty="0"/>
              <a:t>Match the mix to the neighborhood. </a:t>
            </a:r>
            <a:r>
              <a:rPr lang="en-US" sz="2000" dirty="0"/>
              <a:t>A younger area will sell more double chocolate; an older one more oatmeal raisin and shortbread.</a:t>
            </a:r>
          </a:p>
          <a:p>
            <a:pPr marL="342900" indent="-342900">
              <a:spcAft>
                <a:spcPts val="1800"/>
              </a:spcAft>
              <a:buFont typeface="Arial"/>
              <a:buChar char="•"/>
            </a:pPr>
            <a:r>
              <a:rPr lang="en-US" sz="2000" b="1" dirty="0"/>
              <a:t>Keep sugar and snickerdoodle as the first rotation options. </a:t>
            </a:r>
            <a:r>
              <a:rPr lang="en-US" sz="2000" dirty="0"/>
              <a:t>47% and 35% like them, though only 9% and 7% call them their favorite.</a:t>
            </a:r>
          </a:p>
          <a:p>
            <a:pPr marL="342900" indent="-342900">
              <a:spcAft>
                <a:spcPts val="1800"/>
              </a:spcAft>
              <a:buFont typeface="Arial"/>
              <a:buChar char="•"/>
            </a:pPr>
            <a:r>
              <a:rPr lang="en-US" sz="2000" b="1" dirty="0"/>
              <a:t>Track sales by cookie for the first four weeks. </a:t>
            </a:r>
            <a:r>
              <a:rPr lang="en-US" sz="2000" dirty="0"/>
              <a:t>Compare them with these survey shares before changing the menu.</a:t>
            </a:r>
          </a:p>
        </p:txBody>
      </p:sp>
    </p:spTree>
    <p:extLst>
      <p:ext uri="{BB962C8B-B14F-4D97-AF65-F5344CB8AC3E}">
        <p14:creationId xmlns:p14="http://schemas.microsoft.com/office/powerpoint/2010/main" val="4138750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2"/>
          <p:cNvSpPr/>
          <p:nvPr/>
        </p:nvSpPr>
        <p:spPr>
          <a:xfrm>
            <a:off x="915900" y="3596388"/>
            <a:ext cx="10360200" cy="82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mbria"/>
              <a:buNone/>
            </a:pPr>
            <a:r>
              <a:rPr lang="en-US" sz="3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https://www.mrxplorer.com</a:t>
            </a:r>
            <a:endParaRPr sz="32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mbria"/>
              <a:buNone/>
            </a:pPr>
            <a:r>
              <a:rPr lang="en-US" sz="32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zjohnson@mrxplorer.com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7" name="Google Shape;427;p42" title="MRXplorerpurpletext1600x60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16936" y="955259"/>
            <a:ext cx="6358124" cy="2384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RXplorer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RXplorer Slides" id="{A8469702-6ED2-7742-B093-E1ECA7DED76D}" vid="{DC4FBC4B-02C7-3D4A-A95B-B072D8BCF9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16294605-6D4A-424A-AB94-AC5310D490EE}">
  <we:reference id="wa200010001" version="1.0.0.1" store="en-US" storeType="OMEX"/>
  <we:alternateReferences>
    <we:reference id="wa200010001" version="1.0.0.1" store="en-US" storeType="OMEX"/>
  </we:alternateReferences>
  <we:properties>
    <we:property name="claude.fileId" value="&quot;d9323d23-1bc0-42e7-9353-308eb1cef4e2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MRXplorer</Template>
  <TotalTime>62</TotalTime>
  <Words>808</Words>
  <Application>Microsoft Macintosh PowerPoint</Application>
  <PresentationFormat>Widescreen</PresentationFormat>
  <Paragraphs>95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MRXplorer</vt:lpstr>
      <vt:lpstr>Opening-day cookie menu</vt:lpstr>
      <vt:lpstr>Executive summary</vt:lpstr>
      <vt:lpstr>Chocolate chip is the favorite of 31% of buyers, more than twice any other cookie</vt:lpstr>
      <vt:lpstr>Favorites by age</vt:lpstr>
      <vt:lpstr>Chocolate chip is #1 in every age group, but leads by only 1 point among buyers 65+</vt:lpstr>
      <vt:lpstr>Double chocolate is the #2 pick under 35, then falls from 23% to 3% as buyers get older</vt:lpstr>
      <vt:lpstr>More than half of buyers want a soft or chewy cookie; shortbread fans want crisp</vt:lpstr>
      <vt:lpstr>Recommendation: open with five cookies that are the favorite of 74% of buyers</vt:lpstr>
      <vt:lpstr>Next steps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Richard Johnson</dc:creator>
  <cp:lastModifiedBy>Richard Johnson</cp:lastModifiedBy>
  <cp:revision>2</cp:revision>
  <dcterms:created xsi:type="dcterms:W3CDTF">2026-09-22T19:57:18Z</dcterms:created>
  <dcterms:modified xsi:type="dcterms:W3CDTF">2026-09-22T21:00:07Z</dcterms:modified>
</cp:coreProperties>
</file>