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6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61" r:id="rId9"/>
    <p:sldId id="257" r:id="rId5"/>
    <p:sldId id="264" r:id="rId12"/>
    <p:sldId id="262" r:id="rId10"/>
    <p:sldId id="259" r:id="rId7"/>
    <p:sldId id="266" r:id="rId15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presProps" Target="presProps.xml"/><Relationship Id="rId15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5B3E79C1-D1EE-4246-A4AA-2360773D910E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200" strike="noStrike" u="none">
              <a:solidFill>
                <a:schemeClr val="dk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B6D853B-5E90-4748-84A0-A2E20595FE85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200" strike="noStrike" u="none">
              <a:solidFill>
                <a:schemeClr val="dk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AA28C96-0A42-492A-9DB9-E61BEBE4EBCA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200" strike="noStrike" u="none">
              <a:solidFill>
                <a:schemeClr val="dk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7F3DF00-DBAD-44A1-A4DD-F3E794483486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200" strike="noStrike" u="none">
              <a:solidFill>
                <a:schemeClr val="dk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CDE4A05-A872-4942-8660-A37E1A30E68E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200" strike="noStrike" u="none">
              <a:solidFill>
                <a:schemeClr val="dk1"/>
              </a:solidFill>
              <a:effectLst/>
              <a:uFillTx/>
              <a:latin typeface="Calibri"/>
              <a:ea typeface="Calibri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36FF181-FF28-47A1-8E71-4EBCC88CCA7E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_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Google Shape;12;p2" descr=""/>
          <p:cNvPicPr/>
          <p:nvPr/>
        </p:nvPicPr>
        <p:blipFill>
          <a:blip r:embed="rId2"/>
          <a:stretch/>
        </p:blipFill>
        <p:spPr>
          <a:xfrm>
            <a:off x="3176280" y="3889800"/>
            <a:ext cx="5683680" cy="2131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2006280" y="1963800"/>
            <a:ext cx="8193600" cy="1398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>
              <a:buNone/>
            </a:pPr>
            <a:r>
              <a:rPr b="0" lang="en-US" sz="4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822960" y="1183680"/>
            <a:ext cx="8800920" cy="649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>
              <a:buNone/>
            </a:pPr>
            <a:r>
              <a:rPr b="0" lang="en-US" sz="3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1017000" y="2444040"/>
            <a:ext cx="8800920" cy="3206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1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1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1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1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1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1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1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" name="Google Shape;18;p3" descr=""/>
          <p:cNvPicPr/>
          <p:nvPr/>
        </p:nvPicPr>
        <p:blipFill>
          <a:blip r:embed="rId2"/>
          <a:stretch/>
        </p:blipFill>
        <p:spPr>
          <a:xfrm>
            <a:off x="10200960" y="6089040"/>
            <a:ext cx="1537200" cy="57636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_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22960" y="1183680"/>
            <a:ext cx="8800920" cy="649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>
              <a:buNone/>
            </a:pPr>
            <a:r>
              <a:rPr b="0" lang="en-US" sz="3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" name="Google Shape;21;p4" descr=""/>
          <p:cNvPicPr/>
          <p:nvPr/>
        </p:nvPicPr>
        <p:blipFill>
          <a:blip r:embed="rId2"/>
          <a:stretch/>
        </p:blipFill>
        <p:spPr>
          <a:xfrm>
            <a:off x="10200960" y="6089040"/>
            <a:ext cx="1537200" cy="576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_1">
    <p:bg>
      <p:bgPr>
        <a:solidFill>
          <a:srgbClr val="dc237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285280" y="2985480"/>
            <a:ext cx="7621200" cy="887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>
              <a:buNone/>
            </a:pPr>
            <a:r>
              <a:rPr b="0" lang="en-US" sz="4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Generated (g3f432419d1e_7_0)">
    <p:bg>
      <p:bgPr>
        <a:solidFill>
          <a:srgbClr val="ffc1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285280" y="2985480"/>
            <a:ext cx="7621200" cy="887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>
              <a:buNone/>
            </a:pPr>
            <a:r>
              <a:rPr b="0" lang="en-US" sz="4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006280" y="1963800"/>
            <a:ext cx="8193600" cy="13982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sz="4000" b="0">
                <a:solidFill>
                  <a:srgbClr val="1F1F1F"/>
                </a:solidFill>
                <a:latin typeface="Cambria"/>
              </a:rPr>
              <a:t>Cookie Preference Findings</a:t>
            </a:r>
            <a:endParaRPr b="0" lang="en-US" sz="4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2599560" y="2921040"/>
            <a:ext cx="6837120" cy="74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sz="2400" i="1">
                <a:solidFill>
                  <a:srgbClr val="DC2378"/>
                </a:solidFill>
                <a:latin typeface="Cambria"/>
              </a:rPr>
              <a:t>Overall and age-bracket favorites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spcBef>
                <a:spcPts val="600"/>
              </a:spcBef>
            </a:pPr>
            <a:r>
              <a:rPr sz="1400">
                <a:solidFill>
                  <a:srgbClr val="666666"/>
                </a:solidFill>
                <a:latin typeface="Cambria"/>
              </a:rPr>
              <a:t>Synthetic survey data • n=1,000 usable responses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22960" y="1183680"/>
            <a:ext cx="8800920" cy="6494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sz="3200" b="1">
                <a:solidFill>
                  <a:srgbClr val="1F1F1F"/>
                </a:solidFill>
                <a:latin typeface="Cambria"/>
              </a:rPr>
              <a:t>Chocolate chip leads overall by a wide margin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732520" y="1874519"/>
            <a:ext cx="2331720" cy="960120"/>
          </a:xfrm>
          <a:prstGeom prst="roundRect">
            <a:avLst/>
          </a:prstGeom>
          <a:solidFill>
            <a:srgbClr val="FFF4CC"/>
          </a:solidFill>
          <a:ln w="10160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961120" y="2029968"/>
            <a:ext cx="1874519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2400" b="1" i="0">
                <a:solidFill>
                  <a:srgbClr val="1F1F1F"/>
                </a:solidFill>
                <a:latin typeface="Cambria"/>
              </a:rPr>
              <a:t>30.6%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42832" y="2359152"/>
            <a:ext cx="1920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150" b="0" i="0">
                <a:solidFill>
                  <a:srgbClr val="666666"/>
                </a:solidFill>
                <a:latin typeface="Cambria"/>
              </a:rPr>
              <a:t>overall favorite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32520" y="3090672"/>
            <a:ext cx="233172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7C3AED"/>
                </a:solidFill>
                <a:latin typeface="Cambria"/>
              </a:rPr>
              <a:t>#1 in all 6
age brackets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68512" y="4160520"/>
            <a:ext cx="24688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350" b="0" i="0">
                <a:solidFill>
                  <a:srgbClr val="1F1F1F"/>
                </a:solidFill>
                <a:latin typeface="Cambria"/>
              </a:rPr>
              <a:t>Runner-up overall:
Oatmeal raisin • 13.1%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196596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1F1F1F"/>
                </a:solidFill>
                <a:latin typeface="Cambria"/>
              </a:rPr>
              <a:t>Chocolate chip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611880" y="1984248"/>
            <a:ext cx="4572000" cy="219456"/>
          </a:xfrm>
          <a:prstGeom prst="roundRect">
            <a:avLst/>
          </a:prstGeom>
          <a:solidFill>
            <a:srgbClr val="EEEEEE"/>
          </a:solidFill>
          <a:ln w="10160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3611880" y="1984248"/>
            <a:ext cx="4572000" cy="219456"/>
          </a:xfrm>
          <a:prstGeom prst="roundRect">
            <a:avLst/>
          </a:prstGeom>
          <a:solidFill>
            <a:srgbClr val="7C3AED"/>
          </a:solidFill>
          <a:ln w="10160"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75320" y="1956816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150" b="1" i="0">
                <a:solidFill>
                  <a:srgbClr val="1F1F1F"/>
                </a:solidFill>
                <a:latin typeface="Cambria"/>
              </a:rPr>
              <a:t>30.6%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680" y="2395728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1F1F1F"/>
                </a:solidFill>
                <a:latin typeface="Cambria"/>
              </a:rPr>
              <a:t>Oatmeal raisin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611880" y="2414016"/>
            <a:ext cx="4572000" cy="219456"/>
          </a:xfrm>
          <a:prstGeom prst="roundRect">
            <a:avLst/>
          </a:prstGeom>
          <a:solidFill>
            <a:srgbClr val="EEEEEE"/>
          </a:solidFill>
          <a:ln w="10160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3611880" y="2414016"/>
            <a:ext cx="1957294" cy="219456"/>
          </a:xfrm>
          <a:prstGeom prst="roundRect">
            <a:avLst/>
          </a:prstGeom>
          <a:solidFill>
            <a:srgbClr val="DC2378"/>
          </a:solidFill>
          <a:ln w="10160">
            <a:solidFill>
              <a:srgbClr val="DC23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75320" y="2386584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150" b="1" i="0">
                <a:solidFill>
                  <a:srgbClr val="1F1F1F"/>
                </a:solidFill>
                <a:latin typeface="Cambria"/>
              </a:rPr>
              <a:t>13.1%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8680" y="2825496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1F1F1F"/>
                </a:solidFill>
                <a:latin typeface="Cambria"/>
              </a:rPr>
              <a:t>Peanut butter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611880" y="2843784"/>
            <a:ext cx="4572000" cy="219456"/>
          </a:xfrm>
          <a:prstGeom prst="roundRect">
            <a:avLst/>
          </a:prstGeom>
          <a:solidFill>
            <a:srgbClr val="EEEEEE"/>
          </a:solidFill>
          <a:ln w="10160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3611880" y="2843784"/>
            <a:ext cx="1538941" cy="219456"/>
          </a:xfrm>
          <a:prstGeom prst="roundRect">
            <a:avLst/>
          </a:prstGeom>
          <a:solidFill>
            <a:srgbClr val="B7B7B7"/>
          </a:solidFill>
          <a:ln w="10160">
            <a:solidFill>
              <a:srgbClr val="B7B7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75320" y="28163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150" b="0" i="0">
                <a:solidFill>
                  <a:srgbClr val="1F1F1F"/>
                </a:solidFill>
                <a:latin typeface="Cambria"/>
              </a:rPr>
              <a:t>10.3%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8680" y="3255263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1F1F1F"/>
                </a:solidFill>
                <a:latin typeface="Cambria"/>
              </a:rPr>
              <a:t>Shortbread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611880" y="3273551"/>
            <a:ext cx="4572000" cy="219456"/>
          </a:xfrm>
          <a:prstGeom prst="roundRect">
            <a:avLst/>
          </a:prstGeom>
          <a:solidFill>
            <a:srgbClr val="EEEEEE"/>
          </a:solidFill>
          <a:ln w="10160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3611880" y="3273551"/>
            <a:ext cx="1538941" cy="219456"/>
          </a:xfrm>
          <a:prstGeom prst="roundRect">
            <a:avLst/>
          </a:prstGeom>
          <a:solidFill>
            <a:srgbClr val="B7B7B7"/>
          </a:solidFill>
          <a:ln w="10160">
            <a:solidFill>
              <a:srgbClr val="B7B7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275320" y="3246120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150" b="0" i="0">
                <a:solidFill>
                  <a:srgbClr val="1F1F1F"/>
                </a:solidFill>
                <a:latin typeface="Cambria"/>
              </a:rPr>
              <a:t>10.3%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68680" y="3685031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1F1F1F"/>
                </a:solidFill>
                <a:latin typeface="Cambria"/>
              </a:rPr>
              <a:t>Double chocolate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611880" y="3703319"/>
            <a:ext cx="4572000" cy="219456"/>
          </a:xfrm>
          <a:prstGeom prst="roundRect">
            <a:avLst/>
          </a:prstGeom>
          <a:solidFill>
            <a:srgbClr val="EEEEEE"/>
          </a:solidFill>
          <a:ln w="10160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3611880" y="3703319"/>
            <a:ext cx="1464235" cy="219456"/>
          </a:xfrm>
          <a:prstGeom prst="roundRect">
            <a:avLst/>
          </a:prstGeom>
          <a:solidFill>
            <a:srgbClr val="B7B7B7"/>
          </a:solidFill>
          <a:ln w="10160">
            <a:solidFill>
              <a:srgbClr val="B7B7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275320" y="3675887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150" b="0" i="0">
                <a:solidFill>
                  <a:srgbClr val="1F1F1F"/>
                </a:solidFill>
                <a:latin typeface="Cambria"/>
              </a:rPr>
              <a:t>9.8%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68680" y="411480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1F1F1F"/>
                </a:solidFill>
                <a:latin typeface="Cambria"/>
              </a:rPr>
              <a:t>Sugar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611880" y="4133087"/>
            <a:ext cx="4572000" cy="219456"/>
          </a:xfrm>
          <a:prstGeom prst="roundRect">
            <a:avLst/>
          </a:prstGeom>
          <a:solidFill>
            <a:srgbClr val="EEEEEE"/>
          </a:solidFill>
          <a:ln w="10160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3611880" y="4133087"/>
            <a:ext cx="1344705" cy="219456"/>
          </a:xfrm>
          <a:prstGeom prst="roundRect">
            <a:avLst/>
          </a:prstGeom>
          <a:solidFill>
            <a:srgbClr val="B7B7B7"/>
          </a:solidFill>
          <a:ln w="10160">
            <a:solidFill>
              <a:srgbClr val="B7B7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275320" y="4105656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150" b="0" i="0">
                <a:solidFill>
                  <a:srgbClr val="1F1F1F"/>
                </a:solidFill>
                <a:latin typeface="Cambria"/>
              </a:rPr>
              <a:t>9.0%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68680" y="4544568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1F1F1F"/>
                </a:solidFill>
                <a:latin typeface="Cambria"/>
              </a:rPr>
              <a:t>Snickerdoodle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611880" y="4562855"/>
            <a:ext cx="4572000" cy="219456"/>
          </a:xfrm>
          <a:prstGeom prst="roundRect">
            <a:avLst/>
          </a:prstGeom>
          <a:solidFill>
            <a:srgbClr val="EEEEEE"/>
          </a:solidFill>
          <a:ln w="10160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3611880" y="4562855"/>
            <a:ext cx="1045882" cy="219456"/>
          </a:xfrm>
          <a:prstGeom prst="roundRect">
            <a:avLst/>
          </a:prstGeom>
          <a:solidFill>
            <a:srgbClr val="B7B7B7"/>
          </a:solidFill>
          <a:ln w="10160">
            <a:solidFill>
              <a:srgbClr val="B7B7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275320" y="4535424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150" b="0" i="0">
                <a:solidFill>
                  <a:srgbClr val="1F1F1F"/>
                </a:solidFill>
                <a:latin typeface="Cambria"/>
              </a:rPr>
              <a:t>7.0%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68680" y="4974336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1F1F1F"/>
                </a:solidFill>
                <a:latin typeface="Cambria"/>
              </a:rPr>
              <a:t>White chocolate macadamia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3611880" y="4992623"/>
            <a:ext cx="4572000" cy="219456"/>
          </a:xfrm>
          <a:prstGeom prst="roundRect">
            <a:avLst/>
          </a:prstGeom>
          <a:solidFill>
            <a:srgbClr val="EEEEEE"/>
          </a:solidFill>
          <a:ln w="10160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3611880" y="4992623"/>
            <a:ext cx="881529" cy="219456"/>
          </a:xfrm>
          <a:prstGeom prst="roundRect">
            <a:avLst/>
          </a:prstGeom>
          <a:solidFill>
            <a:srgbClr val="B7B7B7"/>
          </a:solidFill>
          <a:ln w="10160">
            <a:solidFill>
              <a:srgbClr val="B7B7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275320" y="496519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150" b="0" i="0">
                <a:solidFill>
                  <a:srgbClr val="1F1F1F"/>
                </a:solidFill>
                <a:latin typeface="Cambria"/>
              </a:rPr>
              <a:t>5.9%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68680" y="5404104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1F1F1F"/>
                </a:solidFill>
                <a:latin typeface="Cambria"/>
              </a:rPr>
              <a:t>Ginger molasses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3611880" y="5422392"/>
            <a:ext cx="4572000" cy="219456"/>
          </a:xfrm>
          <a:prstGeom prst="roundRect">
            <a:avLst/>
          </a:prstGeom>
          <a:solidFill>
            <a:srgbClr val="EEEEEE"/>
          </a:solidFill>
          <a:ln w="10160">
            <a:solidFill>
              <a:srgbClr val="EE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3611880" y="5422392"/>
            <a:ext cx="597647" cy="219456"/>
          </a:xfrm>
          <a:prstGeom prst="roundRect">
            <a:avLst/>
          </a:prstGeom>
          <a:solidFill>
            <a:srgbClr val="B7B7B7"/>
          </a:solidFill>
          <a:ln w="10160">
            <a:solidFill>
              <a:srgbClr val="B7B7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8275320" y="5394960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150" b="0" i="0">
                <a:solidFill>
                  <a:srgbClr val="1F1F1F"/>
                </a:solidFill>
                <a:latin typeface="Cambria"/>
              </a:rPr>
              <a:t>4.0%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02920" y="6199632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Calibri"/>
              </a:rPr>
              <a:t>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43000" y="6153912"/>
            <a:ext cx="795527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787878"/>
                </a:solidFill>
                <a:latin typeface="Calibri"/>
              </a:rPr>
              <a:t>Source: cookie survey synthetic dataset, Q2 prompted favorite; n=1,000.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285280" y="2985480"/>
            <a:ext cx="7621200" cy="887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en-US" sz="4000" strike="noStrike" u="none">
                <a:solidFill>
                  <a:schemeClr val="lt1"/>
                </a:solidFill>
                <a:effectLst/>
                <a:uFillTx/>
                <a:latin typeface="Cambria"/>
                <a:ea typeface="Cambria"/>
              </a:rPr>
              <a:t>Section divider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822960" y="1183680"/>
            <a:ext cx="8800920" cy="649440"/>
          </a:xfrm>
          <a:prstGeom prst="rect">
            <a:avLst/>
          </a:prstGeom>
          <a:noFill/>
          <a:ln w="0">
            <a:noFill/>
          </a:ln>
        </p:spPr>
        <p:txBody>
          <a:bodyPr lIns="0" rIns="0" tIns="91440" bIns="91440" anchor="ctr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sz="3100" b="1">
                <a:solidFill>
                  <a:srgbClr val="1F1F1F"/>
                </a:solidFill>
                <a:latin typeface="Cambria"/>
              </a:rPr>
              <a:t>Opening-day menu recommendation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subTitle"/>
          </p:nvPr>
        </p:nvSpPr>
        <p:spPr>
          <a:xfrm>
            <a:off x="960120" y="1783080"/>
            <a:ext cx="10149840" cy="1051560"/>
          </a:xfrm>
          <a:prstGeom prst="rect">
            <a:avLst/>
          </a:prstGeom>
          <a:solidFill>
            <a:srgbClr val="7c3aed"/>
          </a:solidFill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sz="1700" b="1">
                <a:solidFill>
                  <a:srgbClr val="FFFFFF"/>
                </a:solidFill>
                <a:latin typeface="Cambria"/>
              </a:rPr>
              <a:t>Make chocolate chip the flagship, then use four secondary favorites to cover age-specific tastes.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1078992" y="3118103"/>
            <a:ext cx="310896" cy="310896"/>
          </a:xfrm>
          <a:prstGeom prst="ellipse">
            <a:avLst/>
          </a:prstGeom>
          <a:solidFill>
            <a:srgbClr val="7C3AED"/>
          </a:solidFill>
          <a:ln>
            <a:solidFill>
              <a:srgbClr val="7C3A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72768" y="3090672"/>
            <a:ext cx="23317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1F1F1F"/>
                </a:solidFill>
                <a:latin typeface="Cambria"/>
              </a:rPr>
              <a:t>Chocolate chip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86200" y="3090672"/>
            <a:ext cx="7772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7C3AED"/>
                </a:solidFill>
                <a:latin typeface="Cambria"/>
              </a:rPr>
              <a:t>30.6%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19472" y="3090672"/>
            <a:ext cx="56235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20" b="0" i="0">
                <a:solidFill>
                  <a:srgbClr val="666666"/>
                </a:solidFill>
                <a:latin typeface="Cambria"/>
              </a:rPr>
              <a:t>Flagship; #1 overall and in every age bracket</a:t>
            </a:r>
          </a:p>
        </p:txBody>
      </p:sp>
      <p:sp>
        <p:nvSpPr>
          <p:cNvPr id="30" name="Oval 29"/>
          <p:cNvSpPr/>
          <p:nvPr/>
        </p:nvSpPr>
        <p:spPr>
          <a:xfrm>
            <a:off x="1078992" y="3621023"/>
            <a:ext cx="310896" cy="310896"/>
          </a:xfrm>
          <a:prstGeom prst="ellipse">
            <a:avLst/>
          </a:prstGeom>
          <a:solidFill>
            <a:srgbClr val="DC2378"/>
          </a:solidFill>
          <a:ln>
            <a:solidFill>
              <a:srgbClr val="DC23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572768" y="3593591"/>
            <a:ext cx="23317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1F1F1F"/>
                </a:solidFill>
                <a:latin typeface="Cambria"/>
              </a:rPr>
              <a:t>Oatmeal raisin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86200" y="3593591"/>
            <a:ext cx="7772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7C3AED"/>
                </a:solidFill>
                <a:latin typeface="Cambria"/>
              </a:rPr>
              <a:t>13.1%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19472" y="3593591"/>
            <a:ext cx="56235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20" b="0" i="0">
                <a:solidFill>
                  <a:srgbClr val="666666"/>
                </a:solidFill>
                <a:latin typeface="Cambria"/>
              </a:rPr>
              <a:t>#2 overall; increasingly important with age</a:t>
            </a:r>
          </a:p>
        </p:txBody>
      </p:sp>
      <p:sp>
        <p:nvSpPr>
          <p:cNvPr id="34" name="Oval 33"/>
          <p:cNvSpPr/>
          <p:nvPr/>
        </p:nvSpPr>
        <p:spPr>
          <a:xfrm>
            <a:off x="1078992" y="4123944"/>
            <a:ext cx="310896" cy="310896"/>
          </a:xfrm>
          <a:prstGeom prst="ellipse">
            <a:avLst/>
          </a:prstGeom>
          <a:solidFill>
            <a:srgbClr val="FFC107"/>
          </a:solidFill>
          <a:ln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572768" y="4096512"/>
            <a:ext cx="23317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1F1F1F"/>
                </a:solidFill>
                <a:latin typeface="Cambria"/>
              </a:rPr>
              <a:t>Peanut butter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886200" y="4096512"/>
            <a:ext cx="7772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7C3AED"/>
                </a:solidFill>
                <a:latin typeface="Cambria"/>
              </a:rPr>
              <a:t>10.3%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919472" y="4096512"/>
            <a:ext cx="56235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20" b="0" i="0">
                <a:solidFill>
                  <a:srgbClr val="666666"/>
                </a:solidFill>
                <a:latin typeface="Cambria"/>
              </a:rPr>
              <a:t>Tied #3 overall; broad support across younger/middle ages</a:t>
            </a:r>
          </a:p>
        </p:txBody>
      </p:sp>
      <p:sp>
        <p:nvSpPr>
          <p:cNvPr id="38" name="Oval 37"/>
          <p:cNvSpPr/>
          <p:nvPr/>
        </p:nvSpPr>
        <p:spPr>
          <a:xfrm>
            <a:off x="1078992" y="4626864"/>
            <a:ext cx="310896" cy="310896"/>
          </a:xfrm>
          <a:prstGeom prst="ellipse">
            <a:avLst/>
          </a:prstGeom>
          <a:solidFill>
            <a:srgbClr val="A56CD7"/>
          </a:solidFill>
          <a:ln>
            <a:solidFill>
              <a:srgbClr val="A56C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572768" y="4599432"/>
            <a:ext cx="23317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1F1F1F"/>
                </a:solidFill>
                <a:latin typeface="Cambria"/>
              </a:rPr>
              <a:t>Shortbread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86200" y="4599432"/>
            <a:ext cx="7772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7C3AED"/>
                </a:solidFill>
                <a:latin typeface="Cambria"/>
              </a:rPr>
              <a:t>10.3%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919472" y="4599432"/>
            <a:ext cx="56235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20" b="0" i="0">
                <a:solidFill>
                  <a:srgbClr val="666666"/>
                </a:solidFill>
                <a:latin typeface="Cambria"/>
              </a:rPr>
              <a:t>Tied #3 overall; stronger from age 45+</a:t>
            </a:r>
          </a:p>
        </p:txBody>
      </p:sp>
      <p:sp>
        <p:nvSpPr>
          <p:cNvPr id="42" name="Oval 41"/>
          <p:cNvSpPr/>
          <p:nvPr/>
        </p:nvSpPr>
        <p:spPr>
          <a:xfrm>
            <a:off x="1078992" y="5129784"/>
            <a:ext cx="310896" cy="310896"/>
          </a:xfrm>
          <a:prstGeom prst="ellipse">
            <a:avLst/>
          </a:prstGeom>
          <a:solidFill>
            <a:srgbClr val="9A5A3A"/>
          </a:solidFill>
          <a:ln>
            <a:solidFill>
              <a:srgbClr val="9A5A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572768" y="5102352"/>
            <a:ext cx="23317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1F1F1F"/>
                </a:solidFill>
                <a:latin typeface="Cambria"/>
              </a:rPr>
              <a:t>Double chocolate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886200" y="5102352"/>
            <a:ext cx="7772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400" b="1" i="0">
                <a:solidFill>
                  <a:srgbClr val="7C3AED"/>
                </a:solidFill>
                <a:latin typeface="Cambria"/>
              </a:rPr>
              <a:t>9.8%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919472" y="5102352"/>
            <a:ext cx="56235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20" b="0" i="0">
                <a:solidFill>
                  <a:srgbClr val="666666"/>
                </a:solidFill>
                <a:latin typeface="Cambria"/>
              </a:rPr>
              <a:t>Strongest secondary option among adults under 35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97280" y="5687568"/>
            <a:ext cx="96926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1F1F1F"/>
                </a:solidFill>
                <a:latin typeface="Cambria"/>
              </a:rPr>
              <a:t>These five represent 74.1% of stated favorites. For opening inventory, a directional starting point is ~40–45% chocolate chip, with the remainder split across the other four and rebalanced from actual sales.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97280" y="5961888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 i="1">
                <a:solidFill>
                  <a:srgbClr val="666666"/>
                </a:solidFill>
                <a:latin typeface="Calibri"/>
              </a:rPr>
              <a:t>Production mix is a planning heuristic, not a demand forecast; operational factors such as allergens, margins, and local audience were not measured.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2920" y="6199632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Calibri"/>
              </a:rPr>
              <a:t>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143000" y="6153912"/>
            <a:ext cx="795527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787878"/>
                </a:solidFill>
                <a:latin typeface="Calibri"/>
              </a:rPr>
              <a:t>Source: stated favorite shares from Q2; recommendation uses descriptive preference patterns only.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285280" y="2985480"/>
            <a:ext cx="7621200" cy="887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en-US" sz="4000" strike="noStrike" u="none">
                <a:solidFill>
                  <a:schemeClr val="dk1"/>
                </a:solidFill>
                <a:effectLst/>
                <a:uFillTx/>
                <a:latin typeface="Cambria"/>
                <a:ea typeface="Cambria"/>
              </a:rPr>
              <a:t>Transition or section divider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57;p10"/>
          <p:cNvSpPr/>
          <p:nvPr/>
        </p:nvSpPr>
        <p:spPr>
          <a:xfrm>
            <a:off x="822960" y="1097280"/>
            <a:ext cx="1054260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 lIns="0" rIns="0">
            <a:noAutofit/>
          </a:bodyPr>
          <a:p>
            <a:pPr algn="l">
              <a:lnSpc>
                <a:spcPct val="100000"/>
              </a:lnSpc>
              <a:tabLst>
                <a:tab algn="l" pos="0"/>
              </a:tabLst>
            </a:pPr>
            <a:r>
              <a:rPr sz="3400" b="1">
                <a:solidFill>
                  <a:srgbClr val="1F1F1F"/>
                </a:solidFill>
                <a:latin typeface="Cambria"/>
              </a:rPr>
              <a:t>Executive summary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Google Shape;58;p10"/>
          <p:cNvSpPr/>
          <p:nvPr/>
        </p:nvSpPr>
        <p:spPr>
          <a:xfrm>
            <a:off x="516600" y="2423160"/>
            <a:ext cx="3382920" cy="2742840"/>
          </a:xfrm>
          <a:prstGeom prst="roundRect">
            <a:avLst>
              <a:gd name="adj" fmla="val 4000"/>
            </a:avLst>
          </a:prstGeom>
          <a:solidFill>
            <a:srgbClr val="f5f5f5"/>
          </a:solidFill>
          <a:ln w="0">
            <a:noFill/>
          </a:ln>
          <a:effectLst>
            <a:outerShdw algn="bl" blurRad="114480" dir="5400000" dist="38160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trike="noStrike" u="none">
              <a:solidFill>
                <a:schemeClr val="dk1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29" name="Google Shape;59;p10" descr="assets/icon_clipboard.png"/>
          <p:cNvPicPr/>
          <p:nvPr/>
        </p:nvPicPr>
        <p:blipFill>
          <a:blip r:embed="rId1"/>
          <a:stretch/>
        </p:blipFill>
        <p:spPr>
          <a:xfrm>
            <a:off x="882360" y="2743200"/>
            <a:ext cx="776880" cy="776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" name="Google Shape;60;p10"/>
          <p:cNvSpPr/>
          <p:nvPr/>
        </p:nvSpPr>
        <p:spPr>
          <a:xfrm>
            <a:off x="882360" y="3529440"/>
            <a:ext cx="2651400" cy="131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 wrap="square" lIns="0" rIns="0" tIns="25400" bIns="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sz="1700" b="1">
                <a:solidFill>
                  <a:srgbClr val="1F1F1F"/>
                </a:solidFill>
                <a:latin typeface="Cambria"/>
              </a:rPr>
              <a:t>Chocolate chip is the clear flagship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sz="1250" b="0">
                <a:solidFill>
                  <a:srgbClr val="666666"/>
                </a:solidFill>
                <a:latin typeface="Cambria"/>
              </a:rPr>
              <a:t>30.6% chose it overall—more than twice the share of the #2 cookie.</a:t>
            </a:r>
          </a:p>
        </p:txBody>
      </p:sp>
      <p:sp>
        <p:nvSpPr>
          <p:cNvPr id="31" name="Google Shape;61;p10"/>
          <p:cNvSpPr/>
          <p:nvPr/>
        </p:nvSpPr>
        <p:spPr>
          <a:xfrm>
            <a:off x="4402800" y="2423160"/>
            <a:ext cx="3382920" cy="2742840"/>
          </a:xfrm>
          <a:prstGeom prst="roundRect">
            <a:avLst>
              <a:gd name="adj" fmla="val 4000"/>
            </a:avLst>
          </a:prstGeom>
          <a:solidFill>
            <a:srgbClr val="f5f5f5"/>
          </a:solidFill>
          <a:ln w="0">
            <a:noFill/>
          </a:ln>
          <a:effectLst>
            <a:outerShdw algn="bl" blurRad="114480" dir="5400000" dist="38160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32" name="Google Shape;62;p10" descr="assets/icon_structure.png"/>
          <p:cNvPicPr/>
          <p:nvPr/>
        </p:nvPicPr>
        <p:blipFill>
          <a:blip r:embed="rId2"/>
          <a:stretch/>
        </p:blipFill>
        <p:spPr>
          <a:xfrm>
            <a:off x="4768560" y="2743200"/>
            <a:ext cx="776880" cy="776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Google Shape;63;p10"/>
          <p:cNvSpPr/>
          <p:nvPr/>
        </p:nvSpPr>
        <p:spPr>
          <a:xfrm>
            <a:off x="4768560" y="3529440"/>
            <a:ext cx="2870640" cy="163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 wrap="square" lIns="0" rIns="0" tIns="25400" bIns="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sz="1700" b="1">
                <a:solidFill>
                  <a:srgbClr val="1F1F1F"/>
                </a:solidFill>
                <a:latin typeface="Cambria"/>
              </a:rPr>
              <a:t>The age story is unusually consistent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sz="1250" b="0">
                <a:solidFill>
                  <a:srgbClr val="666666"/>
                </a:solidFill>
                <a:latin typeface="Cambria"/>
              </a:rPr>
              <a:t>Chocolate chip ranks #1 in every age bracket, from 18–24 through 65+.</a:t>
            </a:r>
          </a:p>
        </p:txBody>
      </p:sp>
      <p:sp>
        <p:nvSpPr>
          <p:cNvPr id="34" name="Google Shape;64;p10"/>
          <p:cNvSpPr/>
          <p:nvPr/>
        </p:nvSpPr>
        <p:spPr>
          <a:xfrm>
            <a:off x="8370000" y="2423160"/>
            <a:ext cx="3382920" cy="2742840"/>
          </a:xfrm>
          <a:prstGeom prst="roundRect">
            <a:avLst>
              <a:gd name="adj" fmla="val 4000"/>
            </a:avLst>
          </a:prstGeom>
          <a:solidFill>
            <a:srgbClr val="f5f5f5"/>
          </a:solidFill>
          <a:ln w="0">
            <a:noFill/>
          </a:ln>
          <a:effectLst>
            <a:outerShdw algn="bl" blurRad="114480" dir="5400000" dist="38160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35" name="Google Shape;65;p10" descr="assets/icon_check.png"/>
          <p:cNvPicPr/>
          <p:nvPr/>
        </p:nvPicPr>
        <p:blipFill>
          <a:blip r:embed="rId3"/>
          <a:stretch/>
        </p:blipFill>
        <p:spPr>
          <a:xfrm>
            <a:off x="8654760" y="2743200"/>
            <a:ext cx="776880" cy="776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" name="Google Shape;66;p10"/>
          <p:cNvSpPr/>
          <p:nvPr/>
        </p:nvSpPr>
        <p:spPr>
          <a:xfrm>
            <a:off x="8654760" y="3529440"/>
            <a:ext cx="2651400" cy="131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 wrap="square" lIns="0" rIns="0" tIns="25400" bIns="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sz="1700" b="1">
                <a:solidFill>
                  <a:srgbClr val="1F1F1F"/>
                </a:solidFill>
                <a:latin typeface="Cambria"/>
              </a:rPr>
              <a:t>Use secondary favorites to create range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sz="1250" b="0">
                <a:solidFill>
                  <a:srgbClr val="666666"/>
                </a:solidFill>
                <a:latin typeface="Cambria"/>
              </a:rPr>
              <a:t>A five-cookie core menu captures 74.1% of stated favorites in the current choice set.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199632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Calibri"/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" y="6153912"/>
            <a:ext cx="795527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787878"/>
                </a:solidFill>
                <a:latin typeface="Calibri"/>
              </a:rPr>
              <a:t>Source: cookie survey synthetic dataset, Q2 prompted favorite; n=1,000.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142;p18"/>
          <p:cNvSpPr/>
          <p:nvPr/>
        </p:nvSpPr>
        <p:spPr>
          <a:xfrm>
            <a:off x="822960" y="1005840"/>
            <a:ext cx="1054260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 lIns="0" rIns="0">
            <a:noAutofit/>
          </a:bodyPr>
          <a:p>
            <a:pPr algn="l">
              <a:lnSpc>
                <a:spcPct val="100000"/>
              </a:lnSpc>
              <a:tabLst>
                <a:tab algn="l" pos="0"/>
              </a:tabLst>
            </a:pPr>
            <a:r>
              <a:rPr sz="2900" b="1">
                <a:solidFill>
                  <a:srgbClr val="1F1F1F"/>
                </a:solidFill>
                <a:latin typeface="Cambria"/>
              </a:rPr>
              <a:t>The winner is stable; secondary preferences shift with age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Google Shape;143;p18"/>
          <p:cNvSpPr/>
          <p:nvPr/>
        </p:nvSpPr>
        <p:spPr>
          <a:xfrm>
            <a:off x="516600" y="2651760"/>
            <a:ext cx="3382920" cy="265140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f5f5f5"/>
            </a:solidFill>
            <a:round/>
          </a:ln>
          <a:effectLst>
            <a:outerShdw algn="bl" blurRad="114480" dir="5400000" dist="38160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0" name="Google Shape;144;p18"/>
          <p:cNvSpPr/>
          <p:nvPr/>
        </p:nvSpPr>
        <p:spPr>
          <a:xfrm>
            <a:off x="836640" y="2880360"/>
            <a:ext cx="7311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chemeClr val="dk1"/>
                </a:solidFill>
                <a:effectLst/>
                <a:uFillTx/>
                <a:latin typeface="Cambria"/>
                <a:ea typeface="Cambria"/>
              </a:rPr>
              <a:t>1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Google Shape;145;p18"/>
          <p:cNvSpPr/>
          <p:nvPr/>
        </p:nvSpPr>
        <p:spPr>
          <a:xfrm>
            <a:off x="836640" y="3611880"/>
            <a:ext cx="2742840" cy="106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 wrap="square" lIns="0" rIns="0" tIns="25400" bIns="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sz="1650" b="1">
                <a:solidFill>
                  <a:srgbClr val="1F1F1F"/>
                </a:solidFill>
                <a:latin typeface="Cambria"/>
              </a:rPr>
              <a:t>Under 35: richer chocolate matters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sz="1220" b="0">
                <a:solidFill>
                  <a:srgbClr val="666666"/>
                </a:solidFill>
                <a:latin typeface="Cambria"/>
              </a:rPr>
              <a:t>Double chocolate is #2 for both 18–24 (23.3%) and 25–34 (15.2%).</a:t>
            </a:r>
          </a:p>
        </p:txBody>
      </p:sp>
      <p:sp>
        <p:nvSpPr>
          <p:cNvPr id="42" name="Google Shape;146;p18"/>
          <p:cNvSpPr/>
          <p:nvPr/>
        </p:nvSpPr>
        <p:spPr>
          <a:xfrm>
            <a:off x="4402800" y="2651760"/>
            <a:ext cx="3382920" cy="265140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f5f5f5"/>
            </a:solidFill>
            <a:round/>
          </a:ln>
          <a:effectLst>
            <a:outerShdw algn="bl" blurRad="114480" dir="5400000" dist="38160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3" name="Google Shape;147;p18"/>
          <p:cNvSpPr/>
          <p:nvPr/>
        </p:nvSpPr>
        <p:spPr>
          <a:xfrm>
            <a:off x="4722840" y="2880360"/>
            <a:ext cx="7311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chemeClr val="dk1"/>
                </a:solidFill>
                <a:effectLst/>
                <a:uFillTx/>
                <a:latin typeface="Cambria"/>
                <a:ea typeface="Cambria"/>
              </a:rPr>
              <a:t>2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Google Shape;148;p18"/>
          <p:cNvSpPr/>
          <p:nvPr/>
        </p:nvSpPr>
        <p:spPr>
          <a:xfrm>
            <a:off x="4722840" y="3611880"/>
            <a:ext cx="2958840" cy="114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 wrap="square" lIns="0" rIns="0" tIns="25400" bIns="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sz="1650" b="1">
                <a:solidFill>
                  <a:srgbClr val="1F1F1F"/>
                </a:solidFill>
                <a:latin typeface="Cambria"/>
              </a:rPr>
              <a:t>45+: shortbread gains relevance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sz="1220" b="0">
                <a:solidFill>
                  <a:srgbClr val="666666"/>
                </a:solidFill>
                <a:latin typeface="Cambria"/>
              </a:rPr>
              <a:t>Shortbread moves to #2 among 45–54 (13.9%) and remains strong in older groups.</a:t>
            </a:r>
          </a:p>
        </p:txBody>
      </p:sp>
      <p:sp>
        <p:nvSpPr>
          <p:cNvPr id="46" name="Google Shape;150;p18"/>
          <p:cNvSpPr/>
          <p:nvPr/>
        </p:nvSpPr>
        <p:spPr>
          <a:xfrm>
            <a:off x="8505000" y="2651760"/>
            <a:ext cx="3382920" cy="265140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f5f5f5"/>
            </a:solidFill>
            <a:round/>
          </a:ln>
          <a:effectLst>
            <a:outerShdw algn="bl" blurRad="114480" dir="5400000" dist="38160" rotWithShape="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47" name="Google Shape;151;p18"/>
          <p:cNvSpPr/>
          <p:nvPr/>
        </p:nvSpPr>
        <p:spPr>
          <a:xfrm>
            <a:off x="8825040" y="2880360"/>
            <a:ext cx="7311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chemeClr val="dk1"/>
                </a:solidFill>
                <a:effectLst/>
                <a:uFillTx/>
                <a:latin typeface="Cambria"/>
                <a:ea typeface="Cambria"/>
              </a:rPr>
              <a:t>3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Google Shape;152;p18"/>
          <p:cNvSpPr/>
          <p:nvPr/>
        </p:nvSpPr>
        <p:spPr>
          <a:xfrm>
            <a:off x="8825040" y="3611880"/>
            <a:ext cx="2958840" cy="114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 wrap="square" lIns="0" rIns="0" tIns="25400" bIns="0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sz="1650" b="1">
                <a:solidFill>
                  <a:srgbClr val="1F1F1F"/>
                </a:solidFill>
                <a:latin typeface="Cambria"/>
              </a:rPr>
              <a:t>55+: oatmeal raisin strengthens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sz="1220" b="0">
                <a:solidFill>
                  <a:srgbClr val="666666"/>
                </a:solidFill>
                <a:latin typeface="Cambria"/>
              </a:rPr>
              <a:t>It is #2 at 55–64 (14.3%) and nearly ties chocolate chip among 65+ (20.6% vs. 22.0%).</a:t>
            </a:r>
          </a:p>
        </p:txBody>
      </p:sp>
      <p:sp>
        <p:nvSpPr>
          <p:cNvPr id="49" name="Google Shape;153;p18"/>
          <p:cNvSpPr/>
          <p:nvPr/>
        </p:nvSpPr>
        <p:spPr>
          <a:xfrm>
            <a:off x="2939760" y="2968920"/>
            <a:ext cx="639720" cy="5540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ffc107"/>
          </a:solidFill>
          <a:ln w="9525">
            <a:solidFill>
              <a:srgbClr val="44546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sp>
        <p:nvSpPr>
          <p:cNvPr id="50" name="Google Shape;154;p18"/>
          <p:cNvSpPr/>
          <p:nvPr/>
        </p:nvSpPr>
        <p:spPr>
          <a:xfrm>
            <a:off x="6984000" y="2968920"/>
            <a:ext cx="504000" cy="55404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ffc107"/>
          </a:solidFill>
          <a:ln w="9525">
            <a:solidFill>
              <a:srgbClr val="44546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  <a:ea typeface="Arial"/>
            </a:endParaRPr>
          </a:p>
        </p:txBody>
      </p:sp>
      <p:pic>
        <p:nvPicPr>
          <p:cNvPr id="51" name="Google Shape;155;p18" descr="User group vector, Digital marketing filled icon editable stroke (Provided by Getty Images)"/>
          <p:cNvPicPr/>
          <p:nvPr/>
        </p:nvPicPr>
        <p:blipFill>
          <a:blip r:embed="rId1"/>
          <a:stretch/>
        </p:blipFill>
        <p:spPr>
          <a:xfrm>
            <a:off x="10954440" y="2880360"/>
            <a:ext cx="731160" cy="731160"/>
          </a:xfrm>
          <a:prstGeom prst="rect">
            <a:avLst/>
          </a:prstGeom>
          <a:solidFill>
            <a:srgbClr val="ffffff"/>
          </a:solidFill>
          <a:ln w="12700">
            <a:solidFill>
              <a:srgbClr val="f5f5f5"/>
            </a:solidFill>
            <a:round/>
          </a:ln>
          <a:effectLst>
            <a:outerShdw algn="bl" blurRad="114480" dir="5400000" dist="38160" rotWithShape="0">
              <a:srgbClr val="000000">
                <a:alpha val="10000"/>
              </a:srgbClr>
            </a:outerShdw>
          </a:effectLst>
        </p:spPr>
      </p:pic>
      <p:sp>
        <p:nvSpPr>
          <p:cNvPr id="52" name="TextBox 51"/>
          <p:cNvSpPr txBox="1"/>
          <p:nvPr/>
        </p:nvSpPr>
        <p:spPr>
          <a:xfrm>
            <a:off x="502920" y="6199632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Calibri"/>
              </a:rPr>
              <a:t>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43000" y="6153912"/>
            <a:ext cx="795527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787878"/>
                </a:solidFill>
                <a:latin typeface="Calibri"/>
              </a:rPr>
              <a:t>Source: cookie survey synthetic dataset, Q2 prompted favorite; n=1,000.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c237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162;p19"/>
          <p:cNvSpPr/>
          <p:nvPr/>
        </p:nvSpPr>
        <p:spPr>
          <a:xfrm>
            <a:off x="915840" y="3108600"/>
            <a:ext cx="1035972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48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Intro text</a:t>
            </a:r>
            <a:endParaRPr b="0" lang="en-US" sz="4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Google Shape;163;p19"/>
          <p:cNvSpPr/>
          <p:nvPr/>
        </p:nvSpPr>
        <p:spPr>
          <a:xfrm>
            <a:off x="915840" y="3748680"/>
            <a:ext cx="1035972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4800" strike="noStrike" u="none">
                <a:solidFill>
                  <a:srgbClr val="ffffff"/>
                </a:solidFill>
                <a:effectLst/>
                <a:uFillTx/>
                <a:latin typeface="Cambria"/>
                <a:ea typeface="Cambria"/>
              </a:rPr>
              <a:t>statement</a:t>
            </a:r>
            <a:endParaRPr b="0" lang="en-US" sz="4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Google Shape;164;p19"/>
          <p:cNvSpPr/>
          <p:nvPr/>
        </p:nvSpPr>
        <p:spPr>
          <a:xfrm>
            <a:off x="5504040" y="1218240"/>
            <a:ext cx="1183320" cy="189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600" strike="noStrike" u="none">
                <a:solidFill>
                  <a:schemeClr val="lt1"/>
                </a:solidFill>
                <a:effectLst/>
                <a:uFillTx/>
                <a:latin typeface="Cambria"/>
                <a:ea typeface="Cambria"/>
              </a:rPr>
              <a:t>1</a:t>
            </a:r>
            <a:endParaRPr b="0" lang="en-US" sz="9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283;p30"/>
          <p:cNvSpPr/>
          <p:nvPr/>
        </p:nvSpPr>
        <p:spPr>
          <a:xfrm>
            <a:off x="824400" y="617040"/>
            <a:ext cx="105426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 lIns="0" rIns="0">
            <a:noAutofit/>
          </a:bodyPr>
          <a:p>
            <a:pPr algn="l">
              <a:lnSpc>
                <a:spcPct val="100000"/>
              </a:lnSpc>
              <a:tabLst>
                <a:tab algn="l" pos="0"/>
              </a:tabLst>
            </a:pPr>
            <a:r>
              <a:rPr sz="3000" b="1">
                <a:solidFill>
                  <a:srgbClr val="1F1F1F"/>
                </a:solidFill>
                <a:latin typeface="Cambria"/>
              </a:rPr>
              <a:t>Chocolate chip is the top favorite in every age bracket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56" name="Table 55"/>
          <p:cNvGraphicFramePr>
            <a:graphicFrameLocks noGrp="1"/>
          </p:cNvGraphicFramePr>
          <p:nvPr/>
        </p:nvGraphicFramePr>
        <p:xfrm>
          <a:off x="621792" y="1417320"/>
          <a:ext cx="1060704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685800"/>
                <a:gridCol w="1920240"/>
                <a:gridCol w="822960"/>
                <a:gridCol w="5120640"/>
                <a:gridCol w="1143000"/>
              </a:tblGrid>
              <a:tr h="627017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mbria"/>
                        </a:rPr>
                        <a:t>Age</a:t>
                      </a:r>
                    </a:p>
                  </a:txBody>
                  <a:tcPr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mbria"/>
                        </a:rPr>
                        <a:t>n</a:t>
                      </a:r>
                    </a:p>
                  </a:txBody>
                  <a:tcPr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mbria"/>
                        </a:rPr>
                        <a:t>Top favorite</a:t>
                      </a:r>
                    </a:p>
                  </a:txBody>
                  <a:tcPr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mbria"/>
                        </a:rPr>
                        <a:t>Share</a:t>
                      </a:r>
                    </a:p>
                  </a:txBody>
                  <a:tcPr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mbria"/>
                        </a:rPr>
                        <a:t>Runner-up</a:t>
                      </a:r>
                    </a:p>
                  </a:txBody>
                  <a:tcPr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mbria"/>
                        </a:rPr>
                        <a:t>Share</a:t>
                      </a:r>
                    </a:p>
                  </a:txBody>
                  <a:tcPr>
                    <a:solidFill>
                      <a:srgbClr val="7C3AED"/>
                    </a:solidFill>
                  </a:tcPr>
                </a:tc>
              </a:tr>
              <a:tr h="627017"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18–24</a:t>
                      </a:r>
                    </a:p>
                  </a:txBody>
                  <a:tcPr marL="63500" marR="63500" marT="50800" marB="38100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120</a:t>
                      </a:r>
                    </a:p>
                  </a:txBody>
                  <a:tcPr marL="63500" marR="63500" marT="50800" marB="38100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 b="1">
                          <a:solidFill>
                            <a:srgbClr val="7C3AED"/>
                          </a:solidFill>
                          <a:latin typeface="Cambria"/>
                        </a:rPr>
                        <a:t>Chocolate chip</a:t>
                      </a:r>
                    </a:p>
                  </a:txBody>
                  <a:tcPr marL="63500" marR="63500" marT="50800" marB="38100">
                    <a:solidFill>
                      <a:srgbClr val="EFE9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 b="1">
                          <a:solidFill>
                            <a:srgbClr val="7C3AED"/>
                          </a:solidFill>
                          <a:latin typeface="Cambria"/>
                        </a:rPr>
                        <a:t>34.2%</a:t>
                      </a:r>
                    </a:p>
                  </a:txBody>
                  <a:tcPr marL="63500" marR="63500" marT="50800" marB="38100">
                    <a:solidFill>
                      <a:srgbClr val="EFE9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Double chocolate</a:t>
                      </a:r>
                    </a:p>
                  </a:txBody>
                  <a:tcPr marL="63500" marR="63500" marT="50800" marB="38100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23.3%</a:t>
                      </a:r>
                    </a:p>
                  </a:txBody>
                  <a:tcPr marL="63500" marR="63500" marT="50800" marB="38100">
                    <a:solidFill>
                      <a:srgbClr val="FAFAFA"/>
                    </a:solidFill>
                  </a:tcPr>
                </a:tc>
              </a:tr>
              <a:tr h="627017"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25–34</a:t>
                      </a:r>
                    </a:p>
                  </a:txBody>
                  <a:tcPr marL="63500" marR="63500" marT="508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178</a:t>
                      </a:r>
                    </a:p>
                  </a:txBody>
                  <a:tcPr marL="63500" marR="63500" marT="508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 b="1">
                          <a:solidFill>
                            <a:srgbClr val="7C3AED"/>
                          </a:solidFill>
                          <a:latin typeface="Cambria"/>
                        </a:rPr>
                        <a:t>Chocolate chip</a:t>
                      </a:r>
                    </a:p>
                  </a:txBody>
                  <a:tcPr marL="63500" marR="63500" marT="50800" marB="38100">
                    <a:solidFill>
                      <a:srgbClr val="EFE9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 b="1">
                          <a:solidFill>
                            <a:srgbClr val="7C3AED"/>
                          </a:solidFill>
                          <a:latin typeface="Cambria"/>
                        </a:rPr>
                        <a:t>28.7%</a:t>
                      </a:r>
                    </a:p>
                  </a:txBody>
                  <a:tcPr marL="63500" marR="63500" marT="50800" marB="38100">
                    <a:solidFill>
                      <a:srgbClr val="EFE9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Double chocolate</a:t>
                      </a:r>
                    </a:p>
                  </a:txBody>
                  <a:tcPr marL="63500" marR="63500" marT="508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15.2%</a:t>
                      </a:r>
                    </a:p>
                  </a:txBody>
                  <a:tcPr marL="63500" marR="63500" marT="50800" marB="38100">
                    <a:solidFill>
                      <a:srgbClr val="FFFFFF"/>
                    </a:solidFill>
                  </a:tcPr>
                </a:tc>
              </a:tr>
              <a:tr h="627017"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35–44</a:t>
                      </a:r>
                    </a:p>
                  </a:txBody>
                  <a:tcPr marL="63500" marR="63500" marT="50800" marB="38100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158</a:t>
                      </a:r>
                    </a:p>
                  </a:txBody>
                  <a:tcPr marL="63500" marR="63500" marT="50800" marB="38100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 b="1">
                          <a:solidFill>
                            <a:srgbClr val="7C3AED"/>
                          </a:solidFill>
                          <a:latin typeface="Cambria"/>
                        </a:rPr>
                        <a:t>Chocolate chip</a:t>
                      </a:r>
                    </a:p>
                  </a:txBody>
                  <a:tcPr marL="63500" marR="63500" marT="50800" marB="38100">
                    <a:solidFill>
                      <a:srgbClr val="EFE9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 b="1">
                          <a:solidFill>
                            <a:srgbClr val="7C3AED"/>
                          </a:solidFill>
                          <a:latin typeface="Cambria"/>
                        </a:rPr>
                        <a:t>38.0%</a:t>
                      </a:r>
                    </a:p>
                  </a:txBody>
                  <a:tcPr marL="63500" marR="63500" marT="50800" marB="38100">
                    <a:solidFill>
                      <a:srgbClr val="EFE9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Double chocolate / Oatmeal raisin / Peanut butter</a:t>
                      </a:r>
                    </a:p>
                  </a:txBody>
                  <a:tcPr marL="63500" marR="63500" marT="50800" marB="38100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12.0% each</a:t>
                      </a:r>
                    </a:p>
                  </a:txBody>
                  <a:tcPr marL="63500" marR="63500" marT="50800" marB="38100">
                    <a:solidFill>
                      <a:srgbClr val="FAFAFA"/>
                    </a:solidFill>
                  </a:tcPr>
                </a:tc>
              </a:tr>
              <a:tr h="627017"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45–54</a:t>
                      </a:r>
                    </a:p>
                  </a:txBody>
                  <a:tcPr marL="63500" marR="63500" marT="508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158</a:t>
                      </a:r>
                    </a:p>
                  </a:txBody>
                  <a:tcPr marL="63500" marR="63500" marT="508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 b="1">
                          <a:solidFill>
                            <a:srgbClr val="7C3AED"/>
                          </a:solidFill>
                          <a:latin typeface="Cambria"/>
                        </a:rPr>
                        <a:t>Chocolate chip</a:t>
                      </a:r>
                    </a:p>
                  </a:txBody>
                  <a:tcPr marL="63500" marR="63500" marT="50800" marB="38100">
                    <a:solidFill>
                      <a:srgbClr val="EFE9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 b="1">
                          <a:solidFill>
                            <a:srgbClr val="7C3AED"/>
                          </a:solidFill>
                          <a:latin typeface="Cambria"/>
                        </a:rPr>
                        <a:t>32.3%</a:t>
                      </a:r>
                    </a:p>
                  </a:txBody>
                  <a:tcPr marL="63500" marR="63500" marT="50800" marB="38100">
                    <a:solidFill>
                      <a:srgbClr val="EFE9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Shortbread</a:t>
                      </a:r>
                    </a:p>
                  </a:txBody>
                  <a:tcPr marL="63500" marR="63500" marT="508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13.9%</a:t>
                      </a:r>
                    </a:p>
                  </a:txBody>
                  <a:tcPr marL="63500" marR="63500" marT="50800" marB="38100">
                    <a:solidFill>
                      <a:srgbClr val="FFFFFF"/>
                    </a:solidFill>
                  </a:tcPr>
                </a:tc>
              </a:tr>
              <a:tr h="627017"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55–64</a:t>
                      </a:r>
                    </a:p>
                  </a:txBody>
                  <a:tcPr marL="63500" marR="63500" marT="50800" marB="38100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168</a:t>
                      </a:r>
                    </a:p>
                  </a:txBody>
                  <a:tcPr marL="63500" marR="63500" marT="50800" marB="38100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 b="1">
                          <a:solidFill>
                            <a:srgbClr val="7C3AED"/>
                          </a:solidFill>
                          <a:latin typeface="Cambria"/>
                        </a:rPr>
                        <a:t>Chocolate chip</a:t>
                      </a:r>
                    </a:p>
                  </a:txBody>
                  <a:tcPr marL="63500" marR="63500" marT="50800" marB="38100">
                    <a:solidFill>
                      <a:srgbClr val="EFE9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 b="1">
                          <a:solidFill>
                            <a:srgbClr val="7C3AED"/>
                          </a:solidFill>
                          <a:latin typeface="Cambria"/>
                        </a:rPr>
                        <a:t>32.7%</a:t>
                      </a:r>
                    </a:p>
                  </a:txBody>
                  <a:tcPr marL="63500" marR="63500" marT="50800" marB="38100">
                    <a:solidFill>
                      <a:srgbClr val="EFE9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Oatmeal raisin</a:t>
                      </a:r>
                    </a:p>
                  </a:txBody>
                  <a:tcPr marL="63500" marR="63500" marT="50800" marB="38100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14.3%</a:t>
                      </a:r>
                    </a:p>
                  </a:txBody>
                  <a:tcPr marL="63500" marR="63500" marT="50800" marB="38100">
                    <a:solidFill>
                      <a:srgbClr val="FAFAFA"/>
                    </a:solidFill>
                  </a:tcPr>
                </a:tc>
              </a:tr>
              <a:tr h="627018"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65+</a:t>
                      </a:r>
                    </a:p>
                  </a:txBody>
                  <a:tcPr marL="63500" marR="63500" marT="508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218</a:t>
                      </a:r>
                    </a:p>
                  </a:txBody>
                  <a:tcPr marL="63500" marR="63500" marT="508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 b="1">
                          <a:solidFill>
                            <a:srgbClr val="7C3AED"/>
                          </a:solidFill>
                          <a:latin typeface="Cambria"/>
                        </a:rPr>
                        <a:t>Chocolate chip</a:t>
                      </a:r>
                    </a:p>
                  </a:txBody>
                  <a:tcPr marL="63500" marR="63500" marT="50800" marB="38100">
                    <a:solidFill>
                      <a:srgbClr val="EFE9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 b="1">
                          <a:solidFill>
                            <a:srgbClr val="7C3AED"/>
                          </a:solidFill>
                          <a:latin typeface="Cambria"/>
                        </a:rPr>
                        <a:t>22.0%</a:t>
                      </a:r>
                    </a:p>
                  </a:txBody>
                  <a:tcPr marL="63500" marR="63500" marT="50800" marB="38100">
                    <a:solidFill>
                      <a:srgbClr val="EFE9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Oatmeal raisin</a:t>
                      </a:r>
                    </a:p>
                  </a:txBody>
                  <a:tcPr marL="63500" marR="63500" marT="50800" marB="38100">
                    <a:solidFill>
                      <a:srgbClr val="FAE5E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0">
                          <a:solidFill>
                            <a:srgbClr val="1F1F1F"/>
                          </a:solidFill>
                          <a:latin typeface="Cambria"/>
                        </a:rPr>
                        <a:t>20.6%</a:t>
                      </a:r>
                    </a:p>
                  </a:txBody>
                  <a:tcPr marL="63500" marR="63500" marT="50800" marB="38100">
                    <a:solidFill>
                      <a:srgbClr val="FAE5EF"/>
                    </a:solidFill>
                  </a:tcPr>
                </a:tc>
              </a:tr>
            </a:tbl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502920" y="6199632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Calibri"/>
              </a:rPr>
              <a:t>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143000" y="6153912"/>
            <a:ext cx="795527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787878"/>
                </a:solidFill>
                <a:latin typeface="Calibri"/>
              </a:rPr>
              <a:t>Source: cookie survey synthetic dataset, Q2 prompted favorite; n=1,000.</a:t>
            </a: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426;p42"/>
          <p:cNvSpPr/>
          <p:nvPr/>
        </p:nvSpPr>
        <p:spPr>
          <a:xfrm>
            <a:off x="915840" y="3596400"/>
            <a:ext cx="1035972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mbria"/>
                <a:ea typeface="Cambria"/>
              </a:rPr>
              <a:t>https://www.mrxplorer.com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mbria"/>
                <a:ea typeface="Cambria"/>
              </a:rPr>
              <a:t>zjohnson@mrxplorer.com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" name="Google Shape;427;p42" descr=""/>
          <p:cNvPicPr/>
          <p:nvPr/>
        </p:nvPicPr>
        <p:blipFill>
          <a:blip r:embed="rId1"/>
          <a:stretch/>
        </p:blipFill>
        <p:spPr>
          <a:xfrm>
            <a:off x="2917080" y="955080"/>
            <a:ext cx="6357600" cy="2383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0" rIns="0" anchor="ctr"/>
          <a:lstStyle/>
          <a:p>
            <a:pPr algn="l"/>
            <a:r>
              <a:rPr sz="3100" b="1">
                <a:solidFill>
                  <a:srgbClr val="1F1F1F"/>
                </a:solidFill>
                <a:latin typeface="Cambria"/>
              </a:rPr>
              <a:t>About the data and how to read the findings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/>
        <p:txBody>
          <a:bodyPr wrap="square" lIns="0" rIns="0"/>
          <a:lstStyle/>
          <a:p>
            <a:pPr>
              <a:spcAft>
                <a:spcPts val="1000"/>
              </a:spcAft>
            </a:pPr>
            <a:r>
              <a:rPr sz="1600" b="1">
                <a:solidFill>
                  <a:srgbClr val="7C3AED"/>
                </a:solidFill>
                <a:latin typeface="Cambria"/>
              </a:rPr>
              <a:t>Base: </a:t>
            </a:r>
            <a:r>
              <a:rPr sz="1500">
                <a:solidFill>
                  <a:srgbClr val="1F1F1F"/>
                </a:solidFill>
                <a:latin typeface="Cambria"/>
              </a:rPr>
              <a:t>n=1,000 usable synthetic responses. Workbook validation checks show complete required fields and one valid favorite per respondent.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7C3AED"/>
                </a:solidFill>
                <a:latin typeface="Cambria"/>
              </a:rPr>
              <a:t>Favorite measure: </a:t>
            </a:r>
            <a:r>
              <a:rPr sz="1500">
                <a:solidFill>
                  <a:srgbClr val="1F1F1F"/>
                </a:solidFill>
                <a:latin typeface="Cambria"/>
              </a:rPr>
              <a:t>Q2 is a one-hot prompted favorite across nine classic cookie types; the report uses this measure for overall and age-bracket rankings.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7C3AED"/>
                </a:solidFill>
                <a:latin typeface="Cambria"/>
              </a:rPr>
              <a:t>Age bases: </a:t>
            </a:r>
            <a:r>
              <a:rPr sz="1500">
                <a:solidFill>
                  <a:srgbClr val="1F1F1F"/>
                </a:solidFill>
                <a:latin typeface="Cambria"/>
              </a:rPr>
              <a:t>18–24 n=120; 25–34 n=178; 35–44 n=158; 45–54 n=158; 55–64 n=168; 65+ n=218.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7C3AED"/>
                </a:solidFill>
                <a:latin typeface="Cambria"/>
              </a:rPr>
              <a:t>Interpretation: </a:t>
            </a:r>
            <a:r>
              <a:rPr sz="1500">
                <a:solidFill>
                  <a:srgbClr val="1F1F1F"/>
                </a:solidFill>
                <a:latin typeface="Cambria"/>
              </a:rPr>
              <a:t>Results are descriptive. Because the dataset is synthetic, the percentages should not be treated as observed real-market demand.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7C3AED"/>
                </a:solidFill>
                <a:latin typeface="Cambria"/>
              </a:rPr>
              <a:t>Recommendation logic: </a:t>
            </a:r>
            <a:r>
              <a:rPr sz="1500">
                <a:solidFill>
                  <a:srgbClr val="1F1F1F"/>
                </a:solidFill>
                <a:latin typeface="Cambria"/>
              </a:rPr>
              <a:t>The opening menu prioritizes overall preference and age coverage. Local sales should be used to recalibrate assortment and production after launch.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199632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888888"/>
                </a:solidFill>
                <a:latin typeface="Calibri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6153912"/>
            <a:ext cx="795527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787878"/>
                </a:solidFill>
                <a:latin typeface="Calibri"/>
              </a:rPr>
              <a:t>Source: Binary Responses, Quota Validation, and Binary Dictionary sheets in the supplied workbook.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RXplore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LibreOffice/25.2.3.2$Linux_X86_64 LibreOffice_project/520$Build-2</Application>
  <AppVersion>15.0000</AppVersion>
  <Words>75</Words>
  <Paragraphs>46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>Z Johnson</cp:lastModifiedBy>
  <dcterms:modified xsi:type="dcterms:W3CDTF">2026-09-22T19:20:09Z</dcterms:modified>
  <cp:revision>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5</vt:r8>
  </property>
  <property fmtid="{D5CDD505-2E9C-101B-9397-08002B2CF9AE}" pid="3" name="PresentationFormat">
    <vt:lpwstr>Widescreen</vt:lpwstr>
  </property>
  <property fmtid="{D5CDD505-2E9C-101B-9397-08002B2CF9AE}" pid="4" name="Slides">
    <vt:r8>10</vt:r8>
  </property>
</Properties>
</file>