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3" r:id="rId1"/>
  </p:sldMasterIdLst>
  <p:notesMasterIdLst>
    <p:notesMasterId r:id="rId12"/>
  </p:notesMasterIdLst>
  <p:sldIdLst>
    <p:sldId id="293" r:id="rId2"/>
    <p:sldId id="294" r:id="rId3"/>
    <p:sldId id="295" r:id="rId4"/>
    <p:sldId id="268" r:id="rId9"/>
    <p:sldId id="279" r:id="rId10"/>
    <p:sldId id="297" r:id="rId6"/>
    <p:sldId id="300" r:id="rId19"/>
    <p:sldId id="301" r:id="rId20"/>
    <p:sldId id="259" r:id="rId7"/>
    <p:sldId id="299" r:id="rId18"/>
    <p:sldId id="267" r:id="rId8"/>
    <p:sldId id="298" r:id="rId17"/>
    <p:sldId id="291" r:id="rId11"/>
  </p:sldIdLst>
  <p:sldSz cx="12192000" cy="6858000"/>
  <p:notesSz cx="6858000" cy="12192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A97B162-A32D-46DE-8488-6DAFADAB41F3}">
  <a:tblStyle styleId="{AA97B162-A32D-46DE-8488-6DAFADAB41F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D8AEBB2B-291E-4A1A-B927-143C414BD3F8}"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486"/>
    <p:restoredTop sz="94690"/>
  </p:normalViewPr>
  <p:slideViewPr>
    <p:cSldViewPr snapToGrid="0">
      <p:cViewPr varScale="1">
        <p:scale>
          <a:sx n="110" d="100"/>
          <a:sy n="110" d="100"/>
        </p:scale>
        <p:origin x="184"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6" Type="http://schemas.openxmlformats.org/officeDocument/2006/relationships/slide" Target="slides/slide6.xml"/><Relationship Id="rId7" Type="http://schemas.openxmlformats.org/officeDocument/2006/relationships/slide" Target="slides/slide9.xml"/><Relationship Id="rId8" Type="http://schemas.openxmlformats.org/officeDocument/2006/relationships/slide" Target="slides/slide11.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13.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slide" Target="slides/slide12.xml"/><Relationship Id="rId18" Type="http://schemas.openxmlformats.org/officeDocument/2006/relationships/slide" Target="slides/slide10.xml"/><Relationship Id="rId19" Type="http://schemas.openxmlformats.org/officeDocument/2006/relationships/slide" Target="slides/slide7.xml"/><Relationship Id="rId20" Type="http://schemas.openxmlformats.org/officeDocument/2006/relationships/slide" Target="slides/slide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lineChart>
        <c:grouping val="standard"/>
        <c:varyColors val="0"/>
        <c:ser>
          <c:idx val="0"/>
          <c:order val="0"/>
          <c:tx>
            <c:strRef>
              <c:f>Sheet1!$B$1</c:f>
              <c:strCache>
                <c:ptCount val="1"/>
                <c:pt idx="0">
                  <c:v>Chocolate Chip</c:v>
                </c:pt>
              </c:strCache>
            </c:strRef>
          </c:tx>
          <c:spPr>
            <a:ln w="34925">
              <a:solidFill>
                <a:srgbClr val="7C3AED"/>
              </a:solidFill>
            </a:ln>
          </c:spPr>
          <c:marker>
            <c:spPr>
              <a:solidFill>
                <a:srgbClr val="7C3AED"/>
              </a:solidFill>
              <a:ln>
                <a:solidFill>
                  <a:srgbClr val="7C3AED"/>
                </a:solidFill>
              </a:ln>
            </c:spPr>
          </c:marker>
          <c:dLbls>
            <c:numFmt formatCode="0.0&quot;%&quot;" sourceLinked="0"/>
            <c:txPr>
              <a:bodyPr/>
              <a:lstStyle/>
              <a:p>
                <a:pPr>
                  <a:defRPr sz="1000" b="1">
                    <a:solidFill>
                      <a:srgbClr val="7C3AED"/>
                    </a:solidFill>
                  </a:defRPr>
                </a:pPr>
              </a:p>
            </c:txPr>
            <c:showLegendKey val="0"/>
            <c:showVal val="0"/>
            <c:showCatName val="0"/>
            <c:showSerName val="0"/>
            <c:showPercent val="0"/>
            <c:showBubbleSize val="0"/>
            <c:showLeaderLines val="1"/>
          </c:dLbls>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34.2</c:v>
                </c:pt>
                <c:pt idx="1">
                  <c:v>28.7</c:v>
                </c:pt>
                <c:pt idx="2">
                  <c:v>38.0</c:v>
                </c:pt>
                <c:pt idx="3">
                  <c:v>32.3</c:v>
                </c:pt>
                <c:pt idx="4">
                  <c:v>32.7</c:v>
                </c:pt>
                <c:pt idx="5">
                  <c:v>22.0</c:v>
                </c:pt>
              </c:numCache>
            </c:numRef>
          </c:val>
          <c:smooth val="0"/>
        </c:ser>
        <c:ser>
          <c:idx val="1"/>
          <c:order val="1"/>
          <c:tx>
            <c:strRef>
              <c:f>Sheet1!$C$1</c:f>
              <c:strCache>
                <c:ptCount val="1"/>
                <c:pt idx="0">
                  <c:v>Double Chocolate</c:v>
                </c:pt>
              </c:strCache>
            </c:strRef>
          </c:tx>
          <c:spPr>
            <a:ln w="34925">
              <a:solidFill>
                <a:srgbClr val="DC2378"/>
              </a:solidFill>
            </a:ln>
          </c:spPr>
          <c:marker>
            <c:spPr>
              <a:solidFill>
                <a:srgbClr val="DC2378"/>
              </a:solidFill>
              <a:ln>
                <a:solidFill>
                  <a:srgbClr val="DC2378"/>
                </a:solidFill>
              </a:ln>
            </c:spPr>
          </c:marker>
          <c:dLbls>
            <c:numFmt formatCode="0.0&quot;%&quot;" sourceLinked="0"/>
            <c:txPr>
              <a:bodyPr/>
              <a:lstStyle/>
              <a:p>
                <a:pPr>
                  <a:defRPr sz="1000" b="1">
                    <a:solidFill>
                      <a:srgbClr val="DC2378"/>
                    </a:solidFill>
                  </a:defRPr>
                </a:pPr>
              </a:p>
            </c:txPr>
            <c:showLegendKey val="0"/>
            <c:showVal val="0"/>
            <c:showCatName val="0"/>
            <c:showSerName val="0"/>
            <c:showPercent val="0"/>
            <c:showBubbleSize val="0"/>
            <c:showLeaderLines val="1"/>
          </c:dLbls>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23.3</c:v>
                </c:pt>
                <c:pt idx="1">
                  <c:v>15.2</c:v>
                </c:pt>
                <c:pt idx="2">
                  <c:v>12.0</c:v>
                </c:pt>
                <c:pt idx="3">
                  <c:v>7.6</c:v>
                </c:pt>
                <c:pt idx="4">
                  <c:v>3.6</c:v>
                </c:pt>
                <c:pt idx="5">
                  <c:v>2.8</c:v>
                </c:pt>
              </c:numCache>
            </c:numRef>
          </c:val>
          <c:smooth val="0"/>
        </c:ser>
        <c:ser>
          <c:idx val="2"/>
          <c:order val="2"/>
          <c:tx>
            <c:strRef>
              <c:f>Sheet1!$D$1</c:f>
              <c:strCache>
                <c:ptCount val="1"/>
                <c:pt idx="0">
                  <c:v>Oatmeal Raisin</c:v>
                </c:pt>
              </c:strCache>
            </c:strRef>
          </c:tx>
          <c:spPr>
            <a:ln w="34925">
              <a:solidFill>
                <a:srgbClr val="333333"/>
              </a:solidFill>
            </a:ln>
          </c:spPr>
          <c:marker>
            <c:spPr>
              <a:solidFill>
                <a:srgbClr val="333333"/>
              </a:solidFill>
              <a:ln>
                <a:solidFill>
                  <a:srgbClr val="333333"/>
                </a:solidFill>
              </a:ln>
            </c:spPr>
          </c:marker>
          <c:dLbls>
            <c:numFmt formatCode="0.0&quot;%&quot;" sourceLinked="0"/>
            <c:txPr>
              <a:bodyPr/>
              <a:lstStyle/>
              <a:p>
                <a:pPr>
                  <a:defRPr sz="1000" b="1">
                    <a:solidFill>
                      <a:srgbClr val="333333"/>
                    </a:solidFill>
                  </a:defRPr>
                </a:pPr>
              </a:p>
            </c:txPr>
            <c:showLegendKey val="0"/>
            <c:showVal val="0"/>
            <c:showCatName val="0"/>
            <c:showSerName val="0"/>
            <c:showPercent val="0"/>
            <c:showBubbleSize val="0"/>
            <c:showLeaderLines val="1"/>
          </c:dLbls>
          <c:cat>
            <c:strRef>
              <c:f>Sheet1!$A$2:$A$7</c:f>
              <c:strCache>
                <c:ptCount val="6"/>
                <c:pt idx="0">
                  <c:v>18-24</c:v>
                </c:pt>
                <c:pt idx="1">
                  <c:v>25-34</c:v>
                </c:pt>
                <c:pt idx="2">
                  <c:v>35-44</c:v>
                </c:pt>
                <c:pt idx="3">
                  <c:v>45-54</c:v>
                </c:pt>
                <c:pt idx="4">
                  <c:v>55-64</c:v>
                </c:pt>
                <c:pt idx="5">
                  <c:v>65+</c:v>
                </c:pt>
              </c:strCache>
            </c:strRef>
          </c:cat>
          <c:val>
            <c:numRef>
              <c:f>Sheet1!$D$2:$D$7</c:f>
              <c:numCache>
                <c:formatCode>General</c:formatCode>
                <c:ptCount val="6"/>
                <c:pt idx="0">
                  <c:v>5.0</c:v>
                </c:pt>
                <c:pt idx="1">
                  <c:v>10.1</c:v>
                </c:pt>
                <c:pt idx="2">
                  <c:v>12.0</c:v>
                </c:pt>
                <c:pt idx="3">
                  <c:v>12.0</c:v>
                </c:pt>
                <c:pt idx="4">
                  <c:v>14.3</c:v>
                </c:pt>
                <c:pt idx="5">
                  <c:v>20.6</c:v>
                </c:pt>
              </c:numCache>
            </c:numRef>
          </c:val>
          <c:smooth val="0"/>
        </c:ser>
        <c:marker val="1"/>
        <c:smooth val="0"/>
        <c:axId val="2118791784"/>
        <c:axId val="2140495176"/>
      </c:lineChart>
      <c:catAx>
        <c:axId val="2118791784"/>
        <c:scaling>
          <c:orientation val="minMax"/>
        </c:scaling>
        <c:delete val="0"/>
        <c:axPos val="b"/>
        <c:majorTickMark val="none"/>
        <c:minorTickMark val="none"/>
        <c:tickLblPos val="nextTo"/>
        <c:spPr>
          <a:ln>
            <a:solidFill>
              <a:srgbClr val="E2E8F0"/>
            </a:solidFill>
          </a:ln>
        </c:spPr>
        <c:txPr>
          <a:bodyPr/>
          <a:lstStyle/>
          <a:p>
            <a:pPr>
              <a:defRPr sz="1300">
                <a:latin typeface="Calibri"/>
              </a:defRPr>
            </a:pPr>
          </a:p>
        </c:txPr>
        <c:crossAx val="2140495176"/>
        <c:crosses val="autoZero"/>
        <c:auto val="1"/>
        <c:lblAlgn val="ctr"/>
        <c:lblOffset val="100"/>
        <c:noMultiLvlLbl val="0"/>
      </c:catAx>
      <c:valAx>
        <c:axId val="2140495176"/>
        <c:scaling>
          <c:max val="45.0"/>
          <c:min val="0.0"/>
        </c:scaling>
        <c:delete val="0"/>
        <c:axPos val="l"/>
        <c:majorGridlines>
          <c:spPr>
            <a:ln w="6350">
              <a:solidFill>
                <a:srgbClr val="E2E8F0"/>
              </a:solidFill>
            </a:ln>
          </c:spPr>
        </c:majorGridlines>
        <c:numFmt formatCode="0&quot;%&quot;" sourceLinked="0"/>
        <c:majorTickMark val="none"/>
        <c:minorTickMark val="none"/>
        <c:tickLblPos val="nextTo"/>
        <c:spPr>
          <a:ln>
            <a:noFill/>
          </a:ln>
        </c:spPr>
        <c:txPr>
          <a:bodyPr/>
          <a:lstStyle/>
          <a:p>
            <a:pPr>
              <a:defRPr sz="1200">
                <a:latin typeface="Calibri"/>
              </a:defRPr>
            </a:pPr>
          </a:p>
        </c:txPr>
        <c:crossAx val="2118791784"/>
        <c:crosses val="autoZero"/>
      </c:valAx>
    </c:plotArea>
    <c:legend>
      <c:legendPos val="b"/>
      <c:layout/>
      <c:overlay val="0"/>
      <c:txPr>
        <a:bodyPr/>
        <a:lstStyle/>
        <a:p>
          <a:pPr>
            <a:defRPr sz="1300">
              <a:latin typeface="Calibri"/>
            </a:defRPr>
          </a:pPr>
        </a:p>
      </c:txPr>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38b9813ebb0_0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38b9813ebb0_0_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 name="Google Shape;55;g38b9813ebb0_0_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8b9813ebb0_0_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 name="Google Shape;139;g38b9813ebb0_0_8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g38b9813ebb0_0_8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38b9813ebb0_0_1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g38b9813ebb0_0_10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0" name="Google Shape;160;g38b9813ebb0_0_10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0" name="Google Shape;280;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1" name="Google Shape;281;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g38b9813ebb0_0_1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3" name="Google Shape;423;g38b9813ebb0_0_19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4" name="Google Shape;424;g38b9813ebb0_0_19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DEFAULT_3">
    <p:bg>
      <p:bgPr>
        <a:solidFill>
          <a:schemeClr val="lt1"/>
        </a:solidFill>
        <a:effectLst/>
      </p:bgPr>
    </p:bg>
    <p:spTree>
      <p:nvGrpSpPr>
        <p:cNvPr id="1" name="Shape 11"/>
        <p:cNvGrpSpPr/>
        <p:nvPr/>
      </p:nvGrpSpPr>
      <p:grpSpPr>
        <a:xfrm>
          <a:off x="0" y="0"/>
          <a:ext cx="0" cy="0"/>
          <a:chOff x="0" y="0"/>
          <a:chExt cx="0" cy="0"/>
        </a:xfrm>
      </p:grpSpPr>
      <p:pic>
        <p:nvPicPr>
          <p:cNvPr id="12" name="Google Shape;12;p2" title="MRXplorerpurpletext1600x600.png"/>
          <p:cNvPicPr preferRelativeResize="0"/>
          <p:nvPr/>
        </p:nvPicPr>
        <p:blipFill>
          <a:blip r:embed="rId2">
            <a:alphaModFix/>
          </a:blip>
          <a:stretch>
            <a:fillRect/>
          </a:stretch>
        </p:blipFill>
        <p:spPr>
          <a:xfrm>
            <a:off x="3176259" y="3889798"/>
            <a:ext cx="5683976" cy="2131474"/>
          </a:xfrm>
          <a:prstGeom prst="rect">
            <a:avLst/>
          </a:prstGeom>
          <a:noFill/>
          <a:ln>
            <a:noFill/>
          </a:ln>
        </p:spPr>
      </p:pic>
      <p:sp>
        <p:nvSpPr>
          <p:cNvPr id="13" name="Google Shape;13;p2"/>
          <p:cNvSpPr txBox="1">
            <a:spLocks noGrp="1"/>
          </p:cNvSpPr>
          <p:nvPr>
            <p:ph type="title"/>
          </p:nvPr>
        </p:nvSpPr>
        <p:spPr>
          <a:xfrm>
            <a:off x="2006100" y="1963725"/>
            <a:ext cx="8193900" cy="1398600"/>
          </a:xfrm>
          <a:prstGeom prst="rect">
            <a:avLst/>
          </a:prstGeom>
        </p:spPr>
        <p:txBody>
          <a:bodyPr spcFirstLastPara="1" wrap="square" lIns="91425" tIns="91425" rIns="91425" bIns="91425" anchor="t" anchorCtr="0">
            <a:noAutofit/>
          </a:bodyPr>
          <a:lstStyle>
            <a:lvl1pPr lvl="0" algn="ctr">
              <a:spcBef>
                <a:spcPts val="0"/>
              </a:spcBef>
              <a:spcAft>
                <a:spcPts val="0"/>
              </a:spcAft>
              <a:buSzPts val="4200"/>
              <a:buFont typeface="Cambria"/>
              <a:buNone/>
              <a:defRPr sz="4200">
                <a:latin typeface="Cambria"/>
                <a:ea typeface="Cambria"/>
                <a:cs typeface="Cambria"/>
                <a:sym typeface="Cambri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2"/>
          <p:cNvSpPr txBox="1">
            <a:spLocks noGrp="1"/>
          </p:cNvSpPr>
          <p:nvPr>
            <p:ph type="subTitle" idx="1"/>
          </p:nvPr>
        </p:nvSpPr>
        <p:spPr>
          <a:xfrm>
            <a:off x="2599438" y="2920875"/>
            <a:ext cx="6837600" cy="748800"/>
          </a:xfrm>
          <a:prstGeom prst="rect">
            <a:avLst/>
          </a:prstGeom>
        </p:spPr>
        <p:txBody>
          <a:bodyPr spcFirstLastPara="1" wrap="square" lIns="91425" tIns="91425" rIns="91425" bIns="91425" anchor="t" anchorCtr="0">
            <a:noAutofit/>
          </a:bodyPr>
          <a:lstStyle>
            <a:lvl1pPr lvl="0" algn="ctr">
              <a:spcBef>
                <a:spcPts val="0"/>
              </a:spcBef>
              <a:spcAft>
                <a:spcPts val="0"/>
              </a:spcAft>
              <a:buClr>
                <a:srgbClr val="DC2378"/>
              </a:buClr>
              <a:buSzPts val="3200"/>
              <a:buFont typeface="Cambria"/>
              <a:buNone/>
              <a:defRPr sz="3200" i="1">
                <a:solidFill>
                  <a:srgbClr val="DC2378"/>
                </a:solidFill>
                <a:latin typeface="Cambria"/>
                <a:ea typeface="Cambria"/>
                <a:cs typeface="Cambria"/>
                <a:sym typeface="Cambri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822950" y="1183825"/>
            <a:ext cx="8801400" cy="649800"/>
          </a:xfrm>
          <a:prstGeom prst="rect">
            <a:avLst/>
          </a:prstGeom>
        </p:spPr>
        <p:txBody>
          <a:bodyPr spcFirstLastPara="1" wrap="square" lIns="91425" tIns="91425" rIns="91425" bIns="91425" anchor="t" anchorCtr="0">
            <a:noAutofit/>
          </a:bodyPr>
          <a:lstStyle>
            <a:lvl1pPr lvl="0">
              <a:spcBef>
                <a:spcPts val="0"/>
              </a:spcBef>
              <a:spcAft>
                <a:spcPts val="0"/>
              </a:spcAft>
              <a:buSzPts val="3600"/>
              <a:buFont typeface="Cambria"/>
              <a:buNone/>
              <a:defRPr sz="3600">
                <a:latin typeface="Cambria"/>
                <a:ea typeface="Cambria"/>
                <a:cs typeface="Cambria"/>
                <a:sym typeface="Cambri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body" idx="1"/>
          </p:nvPr>
        </p:nvSpPr>
        <p:spPr>
          <a:xfrm>
            <a:off x="1017175" y="2444050"/>
            <a:ext cx="8801400" cy="3207000"/>
          </a:xfrm>
          <a:prstGeom prst="rect">
            <a:avLst/>
          </a:prstGeom>
          <a:noFill/>
          <a:ln>
            <a:noFill/>
          </a:ln>
        </p:spPr>
        <p:txBody>
          <a:bodyPr spcFirstLastPara="1" wrap="square" lIns="91425" tIns="91425" rIns="91425" bIns="91425" anchor="t" anchorCtr="0">
            <a:noAutofit/>
          </a:bodyPr>
          <a:lstStyle>
            <a:lvl1pPr marL="457200" lvl="0" indent="-361950">
              <a:spcBef>
                <a:spcPts val="0"/>
              </a:spcBef>
              <a:spcAft>
                <a:spcPts val="0"/>
              </a:spcAft>
              <a:buSzPts val="2100"/>
              <a:buFont typeface="Cambria"/>
              <a:buChar char="●"/>
              <a:defRPr sz="2100">
                <a:latin typeface="Cambria"/>
                <a:ea typeface="Cambria"/>
                <a:cs typeface="Cambria"/>
                <a:sym typeface="Cambria"/>
              </a:defRPr>
            </a:lvl1pPr>
            <a:lvl2pPr marL="914400" lvl="1" indent="-361950">
              <a:spcBef>
                <a:spcPts val="0"/>
              </a:spcBef>
              <a:spcAft>
                <a:spcPts val="0"/>
              </a:spcAft>
              <a:buSzPts val="2100"/>
              <a:buFont typeface="Cambria"/>
              <a:buChar char="○"/>
              <a:defRPr sz="2100">
                <a:latin typeface="Cambria"/>
                <a:ea typeface="Cambria"/>
                <a:cs typeface="Cambria"/>
                <a:sym typeface="Cambria"/>
              </a:defRPr>
            </a:lvl2pPr>
            <a:lvl3pPr marL="1371600" lvl="2" indent="-361950">
              <a:spcBef>
                <a:spcPts val="0"/>
              </a:spcBef>
              <a:spcAft>
                <a:spcPts val="0"/>
              </a:spcAft>
              <a:buSzPts val="2100"/>
              <a:buFont typeface="Cambria"/>
              <a:buChar char="■"/>
              <a:defRPr sz="2100">
                <a:latin typeface="Cambria"/>
                <a:ea typeface="Cambria"/>
                <a:cs typeface="Cambria"/>
                <a:sym typeface="Cambria"/>
              </a:defRPr>
            </a:lvl3pPr>
            <a:lvl4pPr marL="1828800" lvl="3" indent="-361950">
              <a:spcBef>
                <a:spcPts val="0"/>
              </a:spcBef>
              <a:spcAft>
                <a:spcPts val="0"/>
              </a:spcAft>
              <a:buSzPts val="2100"/>
              <a:buFont typeface="Cambria"/>
              <a:buChar char="●"/>
              <a:defRPr sz="2100">
                <a:latin typeface="Cambria"/>
                <a:ea typeface="Cambria"/>
                <a:cs typeface="Cambria"/>
                <a:sym typeface="Cambria"/>
              </a:defRPr>
            </a:lvl4pPr>
            <a:lvl5pPr marL="2286000" lvl="4" indent="-361950">
              <a:spcBef>
                <a:spcPts val="0"/>
              </a:spcBef>
              <a:spcAft>
                <a:spcPts val="0"/>
              </a:spcAft>
              <a:buSzPts val="2100"/>
              <a:buFont typeface="Cambria"/>
              <a:buChar char="○"/>
              <a:defRPr sz="2100">
                <a:latin typeface="Cambria"/>
                <a:ea typeface="Cambria"/>
                <a:cs typeface="Cambria"/>
                <a:sym typeface="Cambria"/>
              </a:defRPr>
            </a:lvl5pPr>
            <a:lvl6pPr marL="2743200" lvl="5" indent="-361950">
              <a:spcBef>
                <a:spcPts val="0"/>
              </a:spcBef>
              <a:spcAft>
                <a:spcPts val="0"/>
              </a:spcAft>
              <a:buSzPts val="2100"/>
              <a:buFont typeface="Cambria"/>
              <a:buChar char="■"/>
              <a:defRPr sz="2100">
                <a:latin typeface="Cambria"/>
                <a:ea typeface="Cambria"/>
                <a:cs typeface="Cambria"/>
                <a:sym typeface="Cambria"/>
              </a:defRPr>
            </a:lvl6pPr>
            <a:lvl7pPr marL="3200400" lvl="6" indent="-361950">
              <a:spcBef>
                <a:spcPts val="0"/>
              </a:spcBef>
              <a:spcAft>
                <a:spcPts val="0"/>
              </a:spcAft>
              <a:buSzPts val="2100"/>
              <a:buFont typeface="Cambria"/>
              <a:buChar char="●"/>
              <a:defRPr sz="2100">
                <a:latin typeface="Cambria"/>
                <a:ea typeface="Cambria"/>
                <a:cs typeface="Cambria"/>
                <a:sym typeface="Cambria"/>
              </a:defRPr>
            </a:lvl7pPr>
            <a:lvl8pPr marL="3657600" lvl="7" indent="-361950">
              <a:spcBef>
                <a:spcPts val="0"/>
              </a:spcBef>
              <a:spcAft>
                <a:spcPts val="0"/>
              </a:spcAft>
              <a:buSzPts val="2100"/>
              <a:buFont typeface="Cambria"/>
              <a:buChar char="○"/>
              <a:defRPr sz="2100">
                <a:latin typeface="Cambria"/>
                <a:ea typeface="Cambria"/>
                <a:cs typeface="Cambria"/>
                <a:sym typeface="Cambria"/>
              </a:defRPr>
            </a:lvl8pPr>
            <a:lvl9pPr marL="4114800" lvl="8" indent="-361950">
              <a:spcBef>
                <a:spcPts val="0"/>
              </a:spcBef>
              <a:spcAft>
                <a:spcPts val="0"/>
              </a:spcAft>
              <a:buSzPts val="2100"/>
              <a:buFont typeface="Cambria"/>
              <a:buChar char="■"/>
              <a:defRPr sz="2100">
                <a:latin typeface="Cambria"/>
                <a:ea typeface="Cambria"/>
                <a:cs typeface="Cambria"/>
                <a:sym typeface="Cambria"/>
              </a:defRPr>
            </a:lvl9pPr>
          </a:lstStyle>
          <a:p>
            <a:endParaRPr/>
          </a:p>
        </p:txBody>
      </p:sp>
      <p:pic>
        <p:nvPicPr>
          <p:cNvPr id="18" name="Google Shape;18;p3" title="MRXplorerpurpletext1600x600.png"/>
          <p:cNvPicPr preferRelativeResize="0"/>
          <p:nvPr/>
        </p:nvPicPr>
        <p:blipFill>
          <a:blip r:embed="rId2">
            <a:alphaModFix/>
          </a:blip>
          <a:stretch>
            <a:fillRect/>
          </a:stretch>
        </p:blipFill>
        <p:spPr>
          <a:xfrm>
            <a:off x="10200800" y="6088950"/>
            <a:ext cx="1537476" cy="57655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allout">
  <p:cSld name="DEFAULT_2">
    <p:bg>
      <p:bgPr>
        <a:solidFill>
          <a:schemeClr val="lt1"/>
        </a:solidFill>
        <a:effectLst/>
      </p:bgPr>
    </p:bg>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822950" y="1183825"/>
            <a:ext cx="8801400" cy="649800"/>
          </a:xfrm>
          <a:prstGeom prst="rect">
            <a:avLst/>
          </a:prstGeom>
        </p:spPr>
        <p:txBody>
          <a:bodyPr spcFirstLastPara="1" wrap="square" lIns="91425" tIns="91425" rIns="91425" bIns="91425" anchor="t" anchorCtr="0">
            <a:noAutofit/>
          </a:bodyPr>
          <a:lstStyle>
            <a:lvl1pPr lvl="0" algn="l">
              <a:spcBef>
                <a:spcPts val="0"/>
              </a:spcBef>
              <a:spcAft>
                <a:spcPts val="0"/>
              </a:spcAft>
              <a:buSzPts val="3600"/>
              <a:buFont typeface="Cambria"/>
              <a:buNone/>
              <a:defRPr sz="3600">
                <a:latin typeface="Cambria"/>
                <a:ea typeface="Cambria"/>
                <a:cs typeface="Cambria"/>
                <a:sym typeface="Cambri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1" name="Google Shape;21;p4" title="MRXplorerpurpletext1600x600.png"/>
          <p:cNvPicPr preferRelativeResize="0"/>
          <p:nvPr/>
        </p:nvPicPr>
        <p:blipFill>
          <a:blip r:embed="rId2">
            <a:alphaModFix/>
          </a:blip>
          <a:stretch>
            <a:fillRect/>
          </a:stretch>
        </p:blipFill>
        <p:spPr>
          <a:xfrm>
            <a:off x="10200800" y="6088950"/>
            <a:ext cx="1537476" cy="576550"/>
          </a:xfrm>
          <a:prstGeom prst="rect">
            <a:avLst/>
          </a:prstGeom>
          <a:noFill/>
          <a:ln>
            <a:noFill/>
          </a:ln>
        </p:spPr>
      </p:pic>
      <p:sp>
        <p:nvSpPr>
          <p:cNvPr id="22" name="Google Shape;22;p4"/>
          <p:cNvSpPr txBox="1">
            <a:spLocks noGrp="1"/>
          </p:cNvSpPr>
          <p:nvPr>
            <p:ph type="subTitle" idx="1"/>
          </p:nvPr>
        </p:nvSpPr>
        <p:spPr>
          <a:xfrm>
            <a:off x="1342100" y="2429925"/>
            <a:ext cx="8052600" cy="1765800"/>
          </a:xfrm>
          <a:prstGeom prst="rect">
            <a:avLst/>
          </a:prstGeom>
          <a:solidFill>
            <a:srgbClr val="7C3AED"/>
          </a:solidFill>
        </p:spPr>
        <p:txBody>
          <a:bodyPr spcFirstLastPara="1" wrap="square" lIns="91425" tIns="91425" rIns="91425" bIns="91425" anchor="t" anchorCtr="0">
            <a:noAutofit/>
          </a:bodyPr>
          <a:lstStyle>
            <a:lvl1pPr lvl="0">
              <a:spcBef>
                <a:spcPts val="0"/>
              </a:spcBef>
              <a:spcAft>
                <a:spcPts val="0"/>
              </a:spcAft>
              <a:buClr>
                <a:schemeClr val="lt1"/>
              </a:buClr>
              <a:buSzPts val="3200"/>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p:cSld name="DEFAULT_1">
    <p:bg>
      <p:bgPr>
        <a:solidFill>
          <a:srgbClr val="DC2378"/>
        </a:solidFill>
        <a:effectLst/>
      </p:bgPr>
    </p:bg>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2285250" y="2985300"/>
            <a:ext cx="7621500" cy="8874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1"/>
              </a:buClr>
              <a:buSzPts val="4000"/>
              <a:buFont typeface="Cambria"/>
              <a:buNone/>
              <a:defRPr sz="4000">
                <a:solidFill>
                  <a:schemeClr val="lt1"/>
                </a:solidFill>
                <a:latin typeface="Cambria"/>
                <a:ea typeface="Cambria"/>
                <a:cs typeface="Cambria"/>
                <a:sym typeface="Cambri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ransition Slide">
  <p:cSld name="Generated (g3f432419d1e_7_0)">
    <p:bg>
      <p:bgPr>
        <a:solidFill>
          <a:srgbClr val="FFC107"/>
        </a:solidFill>
        <a:effectLst/>
      </p:bgPr>
    </p:bg>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285250" y="2985300"/>
            <a:ext cx="7621500" cy="8874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dk1"/>
              </a:buClr>
              <a:buSzPts val="4000"/>
              <a:buFont typeface="Cambria"/>
              <a:buNone/>
              <a:defRPr sz="4000">
                <a:solidFill>
                  <a:schemeClr val="dk1"/>
                </a:solidFill>
                <a:latin typeface="Cambria"/>
                <a:ea typeface="Cambria"/>
                <a:cs typeface="Cambria"/>
                <a:sym typeface="Cambri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2006100" y="1963725"/>
            <a:ext cx="8193900" cy="13986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SzPts val="4200"/>
              <a:buFont typeface="Cambria"/>
              <a:buNone/>
              <a:defRPr sz="4200">
                <a:latin typeface="Cambria"/>
                <a:ea typeface="Cambria"/>
                <a:cs typeface="Cambria"/>
                <a:sym typeface="Cambri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FDFE9-09B5-7D2D-5290-DA723CFC9DDB}"/>
              </a:ext>
            </a:extLst>
          </p:cNvPr>
          <p:cNvSpPr>
            <a:spLocks noGrp="1"/>
          </p:cNvSpPr>
          <p:nvPr>
            <p:ph type="title"/>
          </p:nvPr>
        </p:nvSpPr>
        <p:spPr/>
        <p:txBody>
          <a:bodyPr/>
          <a:lstStyle/>
          <a:p>
            <a:r>
              <a:rPr lang="en-US" dirty="0"/>
              <a:t>Cookie Preference Survey</a:t>
            </a:r>
          </a:p>
        </p:txBody>
      </p:sp>
      <p:sp>
        <p:nvSpPr>
          <p:cNvPr id="3" name="Subtitle 2">
            <a:extLst>
              <a:ext uri="{FF2B5EF4-FFF2-40B4-BE49-F238E27FC236}">
                <a16:creationId xmlns:a16="http://schemas.microsoft.com/office/drawing/2014/main" id="{45A197E1-C803-17AD-4927-7A079A5C8668}"/>
              </a:ext>
            </a:extLst>
          </p:cNvPr>
          <p:cNvSpPr>
            <a:spLocks noGrp="1"/>
          </p:cNvSpPr>
          <p:nvPr>
            <p:ph type="subTitle" idx="1"/>
          </p:nvPr>
        </p:nvSpPr>
        <p:spPr/>
        <p:txBody>
          <a:bodyPr/>
          <a:lstStyle/>
          <a:p>
            <a:r>
              <a:rPr lang="en-US" dirty="0"/>
              <a:t>Findings &amp; Opening Day Menu Recommendations</a:t>
            </a:r>
          </a:p>
        </p:txBody>
      </p:sp>
    </p:spTree>
    <p:extLst>
      <p:ext uri="{BB962C8B-B14F-4D97-AF65-F5344CB8AC3E}">
        <p14:creationId xmlns:p14="http://schemas.microsoft.com/office/powerpoint/2010/main" val="1169834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7F6AF-30BE-BE94-6823-B539E1C5F27D}"/>
              </a:ext>
            </a:extLst>
          </p:cNvPr>
          <p:cNvSpPr>
            <a:spLocks noGrp="1"/>
          </p:cNvSpPr>
          <p:nvPr>
            <p:ph type="title"/>
          </p:nvPr>
        </p:nvSpPr>
        <p:spPr/>
        <p:txBody>
          <a:bodyPr/>
          <a:lstStyle/>
          <a:p>
            <a:pPr algn="l"/>
            <a:r>
              <a:rPr lang="en-US" dirty="0"/>
              <a:t>Executive Summary</a:t>
            </a:r>
          </a:p>
        </p:txBody>
      </p:sp>
      <p:sp>
        <p:nvSpPr>
          <p:cNvPr id="3" name="Text Placeholder 2">
            <a:extLst>
              <a:ext uri="{FF2B5EF4-FFF2-40B4-BE49-F238E27FC236}">
                <a16:creationId xmlns:a16="http://schemas.microsoft.com/office/drawing/2014/main" id="{ED8690B9-57E6-F090-24E4-506685058795}"/>
              </a:ext>
            </a:extLst>
          </p:cNvPr>
          <p:cNvSpPr>
            <a:spLocks noGrp="1"/>
          </p:cNvSpPr>
          <p:nvPr>
            <p:ph type="body" idx="1"/>
          </p:nvPr>
        </p:nvSpPr>
        <p:spPr>
          <a:xfrm>
            <a:off x="1017175" y="1950000"/>
            <a:ext cx="8801400" cy="4550000"/>
          </a:xfrm>
        </p:spPr>
        <p:txBody>
          <a:bodyPr>
            <a:normAutofit/>
          </a:bodyPr>
          <a:lstStyle/>
          <a:p>
            <a:pPr>
              <a:spcAft>
                <a:spcPts val="1000"/>
              </a:spcAft>
            </a:pPr>
            <a:r>
              <a:rPr lang="en-US" sz="1400" b="1" dirty="0"/>
              <a:t>Sample. </a:t>
            </a:r>
            <a:r>
              <a:rPr lang="en-US" sz="1400" dirty="0"/>
              <a:t>1,000 U.S. respondents, six age brackets (18-24 through 65+), quota-balanced by age and gender; all 1,000 records passed quality checks.</a:t>
            </a:r>
          </a:p>
          <a:p>
            <a:pPr>
              <a:spcAft>
                <a:spcPts val="1000"/>
              </a:spcAft>
            </a:pPr>
            <a:r>
              <a:rPr lang="en-US" sz="1400" b="1" dirty="0"/>
              <a:t>Chocolate Chip wins outright. </a:t>
            </a:r>
            <a:r>
              <a:rPr lang="en-US" sz="1400" dirty="0"/>
              <a:t>It captured 30.6% of all votes, more than double the runner-up (Oatmeal Raisin, 13.1%), and ranked #1 in every age bracket.</a:t>
            </a:r>
          </a:p>
          <a:p>
            <a:pPr>
              <a:spcAft>
                <a:spcPts val="1000"/>
              </a:spcAft>
            </a:pPr>
            <a:r>
              <a:rPr lang="en-US" sz="1400" b="1" dirty="0"/>
              <a:t>Preference splits by age. </a:t>
            </a:r>
            <a:r>
              <a:rPr lang="en-US" sz="1400" dirty="0"/>
              <a:t>Double Chocolate is a strong #2 under 35 (15-23%) but nearly disappears at 55+ (3-4%); Oatmeal Raisin and Shortbread move the opposite way, roughly tripling from youngest to oldest.</a:t>
            </a:r>
          </a:p>
          <a:p>
            <a:r>
              <a:rPr lang="en-US" sz="1400" b="1" dirty="0"/>
              <a:t>The reasons differ too. </a:t>
            </a:r>
            <a:r>
              <a:rPr lang="en-US" sz="1400" dirty="0"/>
              <a:t>Younger respondents buy more often and lean indulgent; respondents 65+ lean nostalgic and favor a coffee or tea pairing.</a:t>
            </a:r>
          </a:p>
        </p:txBody>
      </p:sp>
    </p:spTree>
    <p:extLst>
      <p:ext uri="{BB962C8B-B14F-4D97-AF65-F5344CB8AC3E}">
        <p14:creationId xmlns:p14="http://schemas.microsoft.com/office/powerpoint/2010/main" val="3730729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85AA7-5D73-03B8-6488-4512CC93731E}"/>
              </a:ext>
            </a:extLst>
          </p:cNvPr>
          <p:cNvSpPr>
            <a:spLocks noGrp="1"/>
          </p:cNvSpPr>
          <p:nvPr>
            <p:ph type="title"/>
          </p:nvPr>
        </p:nvSpPr>
        <p:spPr/>
        <p:txBody>
          <a:bodyPr/>
          <a:lstStyle/>
          <a:p>
            <a:r>
              <a:rPr lang="en-US" dirty="0"/>
              <a:t>Overall Findings</a:t>
            </a:r>
          </a:p>
        </p:txBody>
      </p:sp>
    </p:spTree>
    <p:extLst>
      <p:ext uri="{BB962C8B-B14F-4D97-AF65-F5344CB8AC3E}">
        <p14:creationId xmlns:p14="http://schemas.microsoft.com/office/powerpoint/2010/main" val="4029707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C2378"/>
        </a:solidFill>
        <a:effectLst/>
      </p:bgPr>
    </p:bg>
    <p:spTree>
      <p:nvGrpSpPr>
        <p:cNvPr id="1" name="Shape 161"/>
        <p:cNvGrpSpPr/>
        <p:nvPr/>
      </p:nvGrpSpPr>
      <p:grpSpPr>
        <a:xfrm>
          <a:off x="0" y="0"/>
          <a:ext cx="0" cy="0"/>
          <a:chOff x="0" y="0"/>
          <a:chExt cx="0" cy="0"/>
        </a:xfrm>
      </p:grpSpPr>
      <p:sp>
        <p:nvSpPr>
          <p:cNvPr id="162" name="Google Shape;162;p19"/>
          <p:cNvSpPr/>
          <p:nvPr/>
        </p:nvSpPr>
        <p:spPr>
          <a:xfrm>
            <a:off x="915900" y="3050000"/>
            <a:ext cx="10360200" cy="700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CADCFC"/>
              </a:buClr>
              <a:buSzPts val="2600"/>
              <a:buFont typeface="Calibri"/>
              <a:buNone/>
            </a:pPr>
            <a:r>
              <a:rPr lang="en-US" sz="3200" b="0" i="0" u="none" strike="noStrike" cap="none" dirty="0">
                <a:solidFill>
                  <a:schemeClr val="lt1"/>
                </a:solidFill>
                <a:latin typeface="Calibri"/>
                <a:ea typeface="Calibri"/>
                <a:cs typeface="Calibri"/>
                <a:sym typeface="Calibri"/>
              </a:rPr>
              <a:t>of all 1,000 respondents say</a:t>
            </a:r>
            <a:endParaRPr sz="4800" b="0" i="0" u="none" strike="noStrike" cap="none" dirty="0">
              <a:solidFill>
                <a:schemeClr val="lt1"/>
              </a:solidFill>
              <a:latin typeface="Calibri"/>
              <a:ea typeface="Calibri"/>
              <a:cs typeface="Calibri"/>
              <a:sym typeface="Calibri"/>
            </a:endParaRPr>
          </a:p>
        </p:txBody>
      </p:sp>
      <p:sp>
        <p:nvSpPr>
          <p:cNvPr id="163" name="Google Shape;163;p19"/>
          <p:cNvSpPr/>
          <p:nvPr/>
        </p:nvSpPr>
        <p:spPr>
          <a:xfrm>
            <a:off x="915900" y="3800000"/>
            <a:ext cx="10360200" cy="1200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FFFFFF"/>
              </a:buClr>
              <a:buSzPts val="4800"/>
              <a:buFont typeface="Cambria"/>
              <a:buNone/>
            </a:pPr>
            <a:r>
              <a:rPr lang="en-US" sz="3200" b="1" dirty="0">
                <a:solidFill>
                  <a:srgbClr val="FFFFFF"/>
                </a:solidFill>
                <a:latin typeface="Cambria"/>
                <a:ea typeface="Cambria"/>
                <a:cs typeface="Cambria"/>
                <a:sym typeface="Cambria"/>
              </a:rPr>
              <a:t>Chocolate Chip is their favorite cookie</a:t>
            </a:r>
            <a:endParaRPr sz="4800" b="0" i="0" u="none" strike="noStrike" cap="none" dirty="0">
              <a:solidFill>
                <a:schemeClr val="dk1"/>
              </a:solidFill>
              <a:latin typeface="Calibri"/>
              <a:ea typeface="Calibri"/>
              <a:cs typeface="Calibri"/>
              <a:sym typeface="Calibri"/>
            </a:endParaRPr>
          </a:p>
        </p:txBody>
      </p:sp>
      <p:sp>
        <p:nvSpPr>
          <p:cNvPr id="164" name="Google Shape;164;p19"/>
          <p:cNvSpPr/>
          <p:nvPr/>
        </p:nvSpPr>
        <p:spPr>
          <a:xfrm>
            <a:off x="3996000" y="1218250"/>
            <a:ext cx="4200000" cy="1600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F47721"/>
              </a:buClr>
              <a:buSzPts val="3000"/>
              <a:buFont typeface="Cambria"/>
              <a:buNone/>
            </a:pPr>
            <a:r>
              <a:rPr lang="en-US" sz="8000" b="1" i="0" u="none" strike="noStrike" cap="none">
                <a:solidFill>
                  <a:schemeClr val="lt1"/>
                </a:solidFill>
                <a:latin typeface="Cambria"/>
                <a:ea typeface="Cambria"/>
                <a:cs typeface="Cambria"/>
                <a:sym typeface="Cambria"/>
              </a:rPr>
              <a:t>30.6%</a:t>
            </a:r>
            <a:endParaRPr sz="9600" b="0" i="0" u="none" strike="noStrike" cap="none">
              <a:solidFill>
                <a:schemeClr val="lt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82"/>
        <p:cNvGrpSpPr/>
        <p:nvPr/>
      </p:nvGrpSpPr>
      <p:grpSpPr>
        <a:xfrm>
          <a:off x="0" y="0"/>
          <a:ext cx="0" cy="0"/>
          <a:chOff x="0" y="0"/>
          <a:chExt cx="0" cy="0"/>
        </a:xfrm>
      </p:grpSpPr>
      <p:sp>
        <p:nvSpPr>
          <p:cNvPr id="283" name="Google Shape;283;p30"/>
          <p:cNvSpPr/>
          <p:nvPr/>
        </p:nvSpPr>
        <p:spPr>
          <a:xfrm>
            <a:off x="824485" y="616980"/>
            <a:ext cx="10542900" cy="7314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32C64"/>
              </a:buClr>
              <a:buSzPts val="3200"/>
              <a:buFont typeface="Cambria"/>
              <a:buNone/>
            </a:pPr>
            <a:r>
              <a:rPr lang="en-US" sz="3200" b="1" i="0" u="none" strike="noStrike" cap="none" dirty="0">
                <a:solidFill>
                  <a:schemeClr val="dk1"/>
                </a:solidFill>
                <a:latin typeface="Cambria"/>
                <a:ea typeface="Cambria"/>
                <a:cs typeface="Cambria"/>
                <a:sym typeface="Cambria"/>
              </a:rPr>
              <a:t>Cookie Favorites, All Ages</a:t>
            </a:r>
            <a:endParaRPr sz="3200" b="0" i="0" u="none" strike="noStrike" cap="none" dirty="0">
              <a:solidFill>
                <a:schemeClr val="dk1"/>
              </a:solidFill>
              <a:latin typeface="Calibri"/>
              <a:ea typeface="Calibri"/>
              <a:cs typeface="Calibri"/>
              <a:sym typeface="Calibri"/>
            </a:endParaRPr>
          </a:p>
        </p:txBody>
      </p:sp>
      <p:graphicFrame>
        <p:nvGraphicFramePr>
          <p:cNvPr id="284" name="Google Shape;284;p30"/>
          <p:cNvGraphicFramePr/>
          <p:nvPr>
            <p:extLst>
              <p:ext uri="{D42A27DB-BD31-4B8C-83A1-F6EECF244321}">
                <p14:modId xmlns:p14="http://schemas.microsoft.com/office/powerpoint/2010/main" val="1049906695"/>
              </p:ext>
            </p:extLst>
          </p:nvPr>
        </p:nvGraphicFramePr>
        <p:xfrm>
          <a:off x="870205" y="1485660"/>
          <a:ext cx="10451600" cy="4800000"/>
        </p:xfrm>
        <a:graphic>
          <a:graphicData uri="http://schemas.openxmlformats.org/drawingml/2006/table">
            <a:tbl>
              <a:tblPr>
                <a:noFill/>
                <a:tableStyleId>{D8AEBB2B-291E-4A1A-B927-143C414BD3F8}</a:tableStyleId>
              </a:tblPr>
              <a:tblGrid>
                <a:gridCol w="3017525">
                  <a:extLst>
                    <a:ext uri="{9D8B030D-6E8A-4147-A177-3AD203B41FA5}">
                      <a16:colId xmlns:a16="http://schemas.microsoft.com/office/drawing/2014/main" val="20000"/>
                    </a:ext>
                  </a:extLst>
                </a:gridCol>
                <a:gridCol w="7434075">
                  <a:extLst>
                    <a:ext uri="{9D8B030D-6E8A-4147-A177-3AD203B41FA5}">
                      <a16:colId xmlns:a16="http://schemas.microsoft.com/office/drawing/2014/main" val="20001"/>
                    </a:ext>
                  </a:extLst>
                </a:gridCol>
              </a:tblGrid>
              <a:tr h="480000">
                <a:tc>
                  <a:txBody>
                    <a:bodyPr/>
                    <a:lstStyle/>
                    <a:p>
                      <a:pPr marL="0" marR="0" lvl="0" indent="0" algn="l" rtl="0">
                        <a:spcBef>
                          <a:spcPts val="0"/>
                        </a:spcBef>
                        <a:spcAft>
                          <a:spcPts val="0"/>
                        </a:spcAft>
                        <a:buClr>
                          <a:srgbClr val="FFFFFF"/>
                        </a:buClr>
                        <a:buSzPts val="2000"/>
                        <a:buFont typeface="Calibri"/>
                        <a:buNone/>
                      </a:pPr>
                      <a:r>
                        <a:rPr lang="en-US" sz="2000" b="1" u="none" strike="noStrike" cap="none" dirty="0">
                          <a:solidFill>
                            <a:schemeClr val="lt1"/>
                          </a:solidFill>
                          <a:latin typeface="Calibri"/>
                          <a:ea typeface="Calibri"/>
                          <a:cs typeface="Calibri"/>
                          <a:sym typeface="Calibri"/>
                        </a:rPr>
                        <a:t>Cookie</a:t>
                      </a:r>
                      <a:endParaRPr sz="2400" u="none" strike="noStrike" cap="none" dirty="0">
                        <a:solidFill>
                          <a:schemeClr val="lt1"/>
                        </a:solidFill>
                        <a:latin typeface="Calibri"/>
                        <a:ea typeface="Calibri"/>
                        <a:cs typeface="Calibri"/>
                        <a:sym typeface="Calibri"/>
                      </a:endParaRPr>
                    </a:p>
                  </a:txBody>
                  <a:tcPr marL="101600" marR="101600" marT="35000" marB="35000" anchor="ctr">
                    <a:lnL w="12700" cap="flat" cmpd="sng">
                      <a:solidFill>
                        <a:srgbClr val="E2E8F0"/>
                      </a:solidFill>
                      <a:prstDash val="solid"/>
                      <a:round/>
                      <a:headEnd type="none" w="sm" len="sm"/>
                      <a:tailEnd type="none" w="sm" len="sm"/>
                    </a:lnL>
                    <a:lnR w="12700" cap="flat" cmpd="sng">
                      <a:solidFill>
                        <a:srgbClr val="E2E8F0"/>
                      </a:solidFill>
                      <a:prstDash val="solid"/>
                      <a:round/>
                      <a:headEnd type="none" w="sm" len="sm"/>
                      <a:tailEnd type="none" w="sm" len="sm"/>
                    </a:lnR>
                    <a:lnT w="12700" cap="flat" cmpd="sng">
                      <a:solidFill>
                        <a:srgbClr val="E2E8F0"/>
                      </a:solidFill>
                      <a:prstDash val="solid"/>
                      <a:round/>
                      <a:headEnd type="none" w="sm" len="sm"/>
                      <a:tailEnd type="none" w="sm" len="sm"/>
                    </a:lnT>
                    <a:lnB w="12700" cap="flat" cmpd="sng">
                      <a:solidFill>
                        <a:srgbClr val="E2E8F0"/>
                      </a:solidFill>
                      <a:prstDash val="solid"/>
                      <a:round/>
                      <a:headEnd type="none" w="sm" len="sm"/>
                      <a:tailEnd type="none" w="sm" len="sm"/>
                    </a:lnB>
                    <a:solidFill>
                      <a:srgbClr val="032C64"/>
                    </a:solidFill>
                  </a:tcPr>
                </a:tc>
                <a:tc>
                  <a:txBody>
                    <a:bodyPr/>
                    <a:lstStyle/>
                    <a:p>
                      <a:pPr marL="0" marR="0" lvl="0" indent="0" algn="l" rtl="0">
                        <a:spcBef>
                          <a:spcPts val="0"/>
                        </a:spcBef>
                        <a:spcAft>
                          <a:spcPts val="0"/>
                        </a:spcAft>
                        <a:buClr>
                          <a:srgbClr val="FFFFFF"/>
                        </a:buClr>
                        <a:buSzPts val="2000"/>
                        <a:buFont typeface="Calibri"/>
                        <a:buNone/>
                      </a:pPr>
                      <a:r>
                        <a:rPr lang="en-US" sz="2000" b="1" u="none" strike="noStrike" cap="none" dirty="0">
                          <a:solidFill>
                            <a:schemeClr val="lt1"/>
                          </a:solidFill>
                          <a:latin typeface="Calibri"/>
                          <a:ea typeface="Calibri"/>
                          <a:cs typeface="Calibri"/>
                          <a:sym typeface="Calibri"/>
                        </a:rPr>
                        <a:t>Share of Favorites (n = 1,000)</a:t>
                      </a:r>
                      <a:endParaRPr sz="2400" u="none" strike="noStrike" cap="none" dirty="0">
                        <a:solidFill>
                          <a:schemeClr val="lt1"/>
                        </a:solidFill>
                        <a:latin typeface="Calibri"/>
                        <a:ea typeface="Calibri"/>
                        <a:cs typeface="Calibri"/>
                        <a:sym typeface="Calibri"/>
                      </a:endParaRPr>
                    </a:p>
                  </a:txBody>
                  <a:tcPr marL="101600" marR="101600" marT="35000" marB="35000" anchor="ctr">
                    <a:lnL w="12700" cap="flat" cmpd="sng">
                      <a:solidFill>
                        <a:srgbClr val="E2E8F0"/>
                      </a:solidFill>
                      <a:prstDash val="solid"/>
                      <a:round/>
                      <a:headEnd type="none" w="sm" len="sm"/>
                      <a:tailEnd type="none" w="sm" len="sm"/>
                    </a:lnL>
                    <a:lnR w="12700" cap="flat" cmpd="sng">
                      <a:solidFill>
                        <a:srgbClr val="E2E8F0"/>
                      </a:solidFill>
                      <a:prstDash val="solid"/>
                      <a:round/>
                      <a:headEnd type="none" w="sm" len="sm"/>
                      <a:tailEnd type="none" w="sm" len="sm"/>
                    </a:lnR>
                    <a:lnT w="12700" cap="flat" cmpd="sng">
                      <a:solidFill>
                        <a:srgbClr val="E2E8F0"/>
                      </a:solidFill>
                      <a:prstDash val="solid"/>
                      <a:round/>
                      <a:headEnd type="none" w="sm" len="sm"/>
                      <a:tailEnd type="none" w="sm" len="sm"/>
                    </a:lnT>
                    <a:lnB w="12700" cap="flat" cmpd="sng">
                      <a:solidFill>
                        <a:srgbClr val="E2E8F0"/>
                      </a:solidFill>
                      <a:prstDash val="solid"/>
                      <a:round/>
                      <a:headEnd type="none" w="sm" len="sm"/>
                      <a:tailEnd type="none" w="sm" len="sm"/>
                    </a:lnB>
                    <a:solidFill>
                      <a:srgbClr val="032C64"/>
                    </a:solidFill>
                  </a:tcPr>
                </a:tc>
                <a:extLst>
                  <a:ext uri="{0D108BD9-81ED-4DB2-BD59-A6C34878D82A}">
                    <a16:rowId xmlns:a16="http://schemas.microsoft.com/office/drawing/2014/main" val="10000"/>
                  </a:ext>
                </a:extLst>
              </a:tr>
              <a:tr h="480000">
                <a:tc>
                  <a:txBody>
                    <a:bodyPr/>
                    <a:lstStyle/>
                    <a:p>
                      <a:pPr marL="0" marR="0" lvl="0" indent="0" algn="l" rtl="0">
                        <a:spcBef>
                          <a:spcPts val="0"/>
                        </a:spcBef>
                        <a:spcAft>
                          <a:spcPts val="0"/>
                        </a:spcAft>
                        <a:buClr>
                          <a:srgbClr val="032C64"/>
                        </a:buClr>
                        <a:buSzPts val="1800"/>
                        <a:buFont typeface="Calibri"/>
                        <a:buNone/>
                      </a:pPr>
                      <a:r>
                        <a:rPr lang="en-US" sz="1800" b="1" u="none" strike="noStrike" cap="none" dirty="0">
                          <a:solidFill>
                            <a:schemeClr val="dk1"/>
                          </a:solidFill>
                          <a:latin typeface="Calibri"/>
                          <a:ea typeface="Calibri"/>
                          <a:cs typeface="Calibri"/>
                          <a:sym typeface="Calibri"/>
                        </a:rPr>
                        <a:t>Chocolate Chip</a:t>
                      </a:r>
                      <a:endParaRPr sz="2400" u="none" strike="noStrike" cap="none" dirty="0">
                        <a:solidFill>
                          <a:schemeClr val="dk1"/>
                        </a:solidFill>
                        <a:latin typeface="Calibri"/>
                        <a:ea typeface="Calibri"/>
                        <a:cs typeface="Calibri"/>
                        <a:sym typeface="Calibri"/>
                      </a:endParaRPr>
                    </a:p>
                  </a:txBody>
                  <a:tcPr marL="101600" marR="101600" marT="35000" marB="35000" anchor="ctr">
                    <a:lnL w="12700" cap="flat" cmpd="sng">
                      <a:solidFill>
                        <a:srgbClr val="E2E8F0"/>
                      </a:solidFill>
                      <a:prstDash val="solid"/>
                      <a:round/>
                      <a:headEnd type="none" w="sm" len="sm"/>
                      <a:tailEnd type="none" w="sm" len="sm"/>
                    </a:lnL>
                    <a:lnR w="12700" cap="flat" cmpd="sng">
                      <a:solidFill>
                        <a:srgbClr val="E2E8F0"/>
                      </a:solidFill>
                      <a:prstDash val="solid"/>
                      <a:round/>
                      <a:headEnd type="none" w="sm" len="sm"/>
                      <a:tailEnd type="none" w="sm" len="sm"/>
                    </a:lnR>
                    <a:lnT w="12700" cap="flat" cmpd="sng">
                      <a:solidFill>
                        <a:srgbClr val="E2E8F0"/>
                      </a:solidFill>
                      <a:prstDash val="solid"/>
                      <a:round/>
                      <a:headEnd type="none" w="sm" len="sm"/>
                      <a:tailEnd type="none" w="sm" len="sm"/>
                    </a:lnT>
                    <a:lnB w="12700" cap="flat" cmpd="sng" algn="ctr">
                      <a:solidFill>
                        <a:srgbClr val="E2E8F0"/>
                      </a:solidFill>
                      <a:prstDash val="solid"/>
                      <a:round/>
                      <a:headEnd type="none" w="sm" len="sm"/>
                      <a:tailEnd type="none" w="sm" len="sm"/>
                    </a:lnB>
                    <a:solidFill>
                      <a:srgbClr val="F5F5F5"/>
                    </a:solidFill>
                  </a:tcPr>
                </a:tc>
                <a:tc>
                  <a:txBody>
                    <a:bodyPr/>
                    <a:lstStyle/>
                    <a:p>
                      <a:pPr marL="0" marR="0" lvl="0" indent="0" algn="l" rtl="0">
                        <a:spcBef>
                          <a:spcPts val="0"/>
                        </a:spcBef>
                        <a:spcAft>
                          <a:spcPts val="0"/>
                        </a:spcAft>
                        <a:buClr>
                          <a:srgbClr val="333333"/>
                        </a:buClr>
                        <a:buSzPts val="1800"/>
                        <a:buFont typeface="Calibri"/>
                        <a:buNone/>
                      </a:pPr>
                      <a:r>
                        <a:rPr lang="en-US" sz="1800" u="none" strike="noStrike" cap="none" dirty="0">
                          <a:solidFill>
                            <a:schemeClr val="dk1"/>
                          </a:solidFill>
                          <a:latin typeface="Calibri"/>
                          <a:ea typeface="Calibri"/>
                          <a:cs typeface="Calibri"/>
                          <a:sym typeface="Calibri"/>
                        </a:rPr>
                        <a:t>30.6%</a:t>
                      </a:r>
                      <a:endParaRPr sz="2400" u="none" strike="noStrike" cap="none" dirty="0">
                        <a:solidFill>
                          <a:schemeClr val="dk1"/>
                        </a:solidFill>
                        <a:latin typeface="Calibri"/>
                        <a:ea typeface="Calibri"/>
                        <a:cs typeface="Calibri"/>
                        <a:sym typeface="Calibri"/>
                      </a:endParaRPr>
                    </a:p>
                  </a:txBody>
                  <a:tcPr marL="101600" marR="101600" marT="35000" marB="35000" anchor="ctr">
                    <a:lnL w="12700" cap="flat" cmpd="sng">
                      <a:solidFill>
                        <a:srgbClr val="E2E8F0"/>
                      </a:solidFill>
                      <a:prstDash val="solid"/>
                      <a:round/>
                      <a:headEnd type="none" w="sm" len="sm"/>
                      <a:tailEnd type="none" w="sm" len="sm"/>
                    </a:lnL>
                    <a:lnR w="12700" cap="flat" cmpd="sng">
                      <a:solidFill>
                        <a:srgbClr val="E2E8F0"/>
                      </a:solidFill>
                      <a:prstDash val="solid"/>
                      <a:round/>
                      <a:headEnd type="none" w="sm" len="sm"/>
                      <a:tailEnd type="none" w="sm" len="sm"/>
                    </a:lnR>
                    <a:lnT w="12700" cap="flat" cmpd="sng">
                      <a:solidFill>
                        <a:srgbClr val="E2E8F0"/>
                      </a:solidFill>
                      <a:prstDash val="solid"/>
                      <a:round/>
                      <a:headEnd type="none" w="sm" len="sm"/>
                      <a:tailEnd type="none" w="sm" len="sm"/>
                    </a:lnT>
                    <a:lnB w="12700" cap="flat" cmpd="sng" algn="ctr">
                      <a:solidFill>
                        <a:srgbClr val="E2E8F0"/>
                      </a:solidFill>
                      <a:prstDash val="solid"/>
                      <a:round/>
                      <a:headEnd type="none" w="sm" len="sm"/>
                      <a:tailEnd type="none" w="sm" len="sm"/>
                    </a:lnB>
                    <a:solidFill>
                      <a:srgbClr val="F5F5F5"/>
                    </a:solidFill>
                  </a:tcPr>
                </a:tc>
                <a:extLst>
                  <a:ext uri="{0D108BD9-81ED-4DB2-BD59-A6C34878D82A}">
                    <a16:rowId xmlns:a16="http://schemas.microsoft.com/office/drawing/2014/main" val="10001"/>
                  </a:ext>
                </a:extLst>
              </a:tr>
              <a:tr h="480000">
                <a:tc>
                  <a:txBody>
                    <a:bodyPr/>
                    <a:lstStyle/>
                    <a:p>
                      <a:pPr marL="0" marR="0" lvl="0" indent="0" algn="l" rtl="0">
                        <a:spcBef>
                          <a:spcPts val="0"/>
                        </a:spcBef>
                        <a:spcAft>
                          <a:spcPts val="0"/>
                        </a:spcAft>
                        <a:buClr>
                          <a:srgbClr val="032C64"/>
                        </a:buClr>
                        <a:buSzPts val="1800"/>
                        <a:buFont typeface="Calibri"/>
                        <a:buNone/>
                      </a:pPr>
                      <a:r>
                        <a:rPr lang="en-US" sz="1800" b="1" u="none" strike="noStrike" cap="none" dirty="0">
                          <a:solidFill>
                            <a:schemeClr val="dk1"/>
                          </a:solidFill>
                          <a:latin typeface="Calibri"/>
                          <a:ea typeface="Calibri"/>
                          <a:cs typeface="Calibri"/>
                          <a:sym typeface="Calibri"/>
                        </a:rPr>
                        <a:t>Oatmeal Raisin</a:t>
                      </a:r>
                      <a:endParaRPr sz="2400" u="none" strike="noStrike" cap="none" dirty="0">
                        <a:solidFill>
                          <a:schemeClr val="dk1"/>
                        </a:solidFill>
                        <a:latin typeface="Calibri"/>
                        <a:ea typeface="Calibri"/>
                        <a:cs typeface="Calibri"/>
                        <a:sym typeface="Calibri"/>
                      </a:endParaRPr>
                    </a:p>
                  </a:txBody>
                  <a:tcPr marL="101600" marR="101600" marT="35000" marB="35000" anchor="ctr">
                    <a:lnL w="12700" cap="flat" cmpd="sng">
                      <a:solidFill>
                        <a:srgbClr val="E2E8F0"/>
                      </a:solidFill>
                      <a:prstDash val="solid"/>
                      <a:round/>
                      <a:headEnd type="none" w="sm" len="sm"/>
                      <a:tailEnd type="none" w="sm" len="sm"/>
                    </a:lnL>
                    <a:lnR w="12700" cap="flat" cmpd="sng">
                      <a:solidFill>
                        <a:srgbClr val="E2E8F0"/>
                      </a:solidFill>
                      <a:prstDash val="solid"/>
                      <a:round/>
                      <a:headEnd type="none" w="sm" len="sm"/>
                      <a:tailEnd type="none" w="sm" len="sm"/>
                    </a:lnR>
                    <a:lnT w="12700" cap="flat" cmpd="sng">
                      <a:solidFill>
                        <a:srgbClr val="E2E8F0"/>
                      </a:solidFill>
                      <a:prstDash val="solid"/>
                      <a:round/>
                      <a:headEnd type="none" w="sm" len="sm"/>
                      <a:tailEnd type="none" w="sm" len="sm"/>
                    </a:lnT>
                    <a:lnB w="12700" cap="flat" cmpd="sng">
                      <a:solidFill>
                        <a:srgbClr val="E2E8F0"/>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333333"/>
                        </a:buClr>
                        <a:buSzPts val="1800"/>
                        <a:buFont typeface="Calibri"/>
                        <a:buNone/>
                      </a:pPr>
                      <a:r>
                        <a:rPr lang="en-US" sz="1800" u="none" strike="noStrike" cap="none" dirty="0">
                          <a:solidFill>
                            <a:schemeClr val="dk1"/>
                          </a:solidFill>
                          <a:latin typeface="Calibri"/>
                          <a:ea typeface="Calibri"/>
                          <a:cs typeface="Calibri"/>
                          <a:sym typeface="Calibri"/>
                        </a:rPr>
                        <a:t>13.1%</a:t>
                      </a:r>
                      <a:endParaRPr sz="2400" u="none" strike="noStrike" cap="none" dirty="0">
                        <a:solidFill>
                          <a:schemeClr val="dk1"/>
                        </a:solidFill>
                        <a:latin typeface="Calibri"/>
                        <a:ea typeface="Calibri"/>
                        <a:cs typeface="Calibri"/>
                        <a:sym typeface="Calibri"/>
                      </a:endParaRPr>
                    </a:p>
                  </a:txBody>
                  <a:tcPr marL="101600" marR="101600" marT="35000" marB="35000" anchor="ctr">
                    <a:lnL w="12700" cap="flat" cmpd="sng">
                      <a:solidFill>
                        <a:srgbClr val="E2E8F0"/>
                      </a:solidFill>
                      <a:prstDash val="solid"/>
                      <a:round/>
                      <a:headEnd type="none" w="sm" len="sm"/>
                      <a:tailEnd type="none" w="sm" len="sm"/>
                    </a:lnL>
                    <a:lnR w="12700" cap="flat" cmpd="sng">
                      <a:solidFill>
                        <a:srgbClr val="E2E8F0"/>
                      </a:solidFill>
                      <a:prstDash val="solid"/>
                      <a:round/>
                      <a:headEnd type="none" w="sm" len="sm"/>
                      <a:tailEnd type="none" w="sm" len="sm"/>
                    </a:lnR>
                    <a:lnT w="12700" cap="flat" cmpd="sng">
                      <a:solidFill>
                        <a:srgbClr val="E2E8F0"/>
                      </a:solidFill>
                      <a:prstDash val="solid"/>
                      <a:round/>
                      <a:headEnd type="none" w="sm" len="sm"/>
                      <a:tailEnd type="none" w="sm" len="sm"/>
                    </a:lnT>
                    <a:lnB w="12700" cap="flat" cmpd="sng">
                      <a:solidFill>
                        <a:srgbClr val="E2E8F0"/>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480000">
                <a:tc>
                  <a:txBody>
                    <a:bodyPr/>
                    <a:lstStyle/>
                    <a:p>
                      <a:pPr marL="0" marR="0" lvl="0" indent="0" algn="l" rtl="0">
                        <a:spcBef>
                          <a:spcPts val="0"/>
                        </a:spcBef>
                        <a:spcAft>
                          <a:spcPts val="0"/>
                        </a:spcAft>
                        <a:buClr>
                          <a:srgbClr val="032C64"/>
                        </a:buClr>
                        <a:buSzPts val="1800"/>
                        <a:buFont typeface="Calibri"/>
                        <a:buNone/>
                      </a:pPr>
                      <a:r>
                        <a:rPr lang="en-US" sz="1800" b="1" u="none" strike="noStrike" cap="none" dirty="0">
                          <a:solidFill>
                            <a:schemeClr val="dk1"/>
                          </a:solidFill>
                          <a:latin typeface="Calibri"/>
                          <a:ea typeface="Calibri"/>
                          <a:cs typeface="Calibri"/>
                          <a:sym typeface="Calibri"/>
                        </a:rPr>
                        <a:t>Peanut Butter</a:t>
                      </a:r>
                      <a:endParaRPr sz="2400" u="none" strike="noStrike" cap="none" dirty="0">
                        <a:solidFill>
                          <a:schemeClr val="dk1"/>
                        </a:solidFill>
                        <a:latin typeface="Calibri"/>
                        <a:ea typeface="Calibri"/>
                        <a:cs typeface="Calibri"/>
                        <a:sym typeface="Calibri"/>
                      </a:endParaRPr>
                    </a:p>
                  </a:txBody>
                  <a:tcPr marL="101600" marR="101600" marT="35000" marB="35000" anchor="ctr">
                    <a:lnL w="12700" cap="flat" cmpd="sng">
                      <a:solidFill>
                        <a:srgbClr val="E2E8F0"/>
                      </a:solidFill>
                      <a:prstDash val="solid"/>
                      <a:round/>
                      <a:headEnd type="none" w="sm" len="sm"/>
                      <a:tailEnd type="none" w="sm" len="sm"/>
                    </a:lnL>
                    <a:lnR w="12700" cap="flat" cmpd="sng">
                      <a:solidFill>
                        <a:srgbClr val="E2E8F0"/>
                      </a:solidFill>
                      <a:prstDash val="solid"/>
                      <a:round/>
                      <a:headEnd type="none" w="sm" len="sm"/>
                      <a:tailEnd type="none" w="sm" len="sm"/>
                    </a:lnR>
                    <a:lnT w="12700" cap="flat" cmpd="sng">
                      <a:solidFill>
                        <a:srgbClr val="E2E8F0"/>
                      </a:solidFill>
                      <a:prstDash val="solid"/>
                      <a:round/>
                      <a:headEnd type="none" w="sm" len="sm"/>
                      <a:tailEnd type="none" w="sm" len="sm"/>
                    </a:lnT>
                    <a:lnB w="12700" cap="flat" cmpd="sng" algn="ctr">
                      <a:solidFill>
                        <a:srgbClr val="E2E8F0"/>
                      </a:solidFill>
                      <a:prstDash val="solid"/>
                      <a:round/>
                      <a:headEnd type="none" w="sm" len="sm"/>
                      <a:tailEnd type="none" w="sm" len="sm"/>
                    </a:lnB>
                    <a:solidFill>
                      <a:srgbClr val="F5F5F5"/>
                    </a:solidFill>
                  </a:tcPr>
                </a:tc>
                <a:tc>
                  <a:txBody>
                    <a:bodyPr/>
                    <a:lstStyle/>
                    <a:p>
                      <a:pPr marL="0" marR="0" lvl="0" indent="0" algn="l" rtl="0">
                        <a:spcBef>
                          <a:spcPts val="0"/>
                        </a:spcBef>
                        <a:spcAft>
                          <a:spcPts val="0"/>
                        </a:spcAft>
                        <a:buClr>
                          <a:srgbClr val="333333"/>
                        </a:buClr>
                        <a:buSzPts val="1800"/>
                        <a:buFont typeface="Calibri"/>
                        <a:buNone/>
                      </a:pPr>
                      <a:r>
                        <a:rPr lang="en-US" sz="1800" u="none" strike="noStrike" cap="none" dirty="0">
                          <a:solidFill>
                            <a:schemeClr val="dk1"/>
                          </a:solidFill>
                          <a:latin typeface="Calibri"/>
                          <a:ea typeface="Calibri"/>
                          <a:cs typeface="Calibri"/>
                          <a:sym typeface="Calibri"/>
                        </a:rPr>
                        <a:t>10.3%</a:t>
                      </a:r>
                      <a:endParaRPr sz="2400" u="none" strike="noStrike" cap="none" dirty="0">
                        <a:solidFill>
                          <a:schemeClr val="dk1"/>
                        </a:solidFill>
                        <a:latin typeface="Calibri"/>
                        <a:ea typeface="Calibri"/>
                        <a:cs typeface="Calibri"/>
                        <a:sym typeface="Calibri"/>
                      </a:endParaRPr>
                    </a:p>
                  </a:txBody>
                  <a:tcPr marL="101600" marR="101600" marT="35000" marB="35000" anchor="ctr">
                    <a:lnL w="12700" cap="flat" cmpd="sng">
                      <a:solidFill>
                        <a:srgbClr val="E2E8F0"/>
                      </a:solidFill>
                      <a:prstDash val="solid"/>
                      <a:round/>
                      <a:headEnd type="none" w="sm" len="sm"/>
                      <a:tailEnd type="none" w="sm" len="sm"/>
                    </a:lnL>
                    <a:lnR w="12700" cap="flat" cmpd="sng">
                      <a:solidFill>
                        <a:srgbClr val="E2E8F0"/>
                      </a:solidFill>
                      <a:prstDash val="solid"/>
                      <a:round/>
                      <a:headEnd type="none" w="sm" len="sm"/>
                      <a:tailEnd type="none" w="sm" len="sm"/>
                    </a:lnR>
                    <a:lnT w="12700" cap="flat" cmpd="sng">
                      <a:solidFill>
                        <a:srgbClr val="E2E8F0"/>
                      </a:solidFill>
                      <a:prstDash val="solid"/>
                      <a:round/>
                      <a:headEnd type="none" w="sm" len="sm"/>
                      <a:tailEnd type="none" w="sm" len="sm"/>
                    </a:lnT>
                    <a:lnB w="12700" cap="flat" cmpd="sng" algn="ctr">
                      <a:solidFill>
                        <a:srgbClr val="E2E8F0"/>
                      </a:solidFill>
                      <a:prstDash val="solid"/>
                      <a:round/>
                      <a:headEnd type="none" w="sm" len="sm"/>
                      <a:tailEnd type="none" w="sm" len="sm"/>
                    </a:lnB>
                    <a:solidFill>
                      <a:srgbClr val="F5F5F5"/>
                    </a:solidFill>
                  </a:tcPr>
                </a:tc>
                <a:extLst>
                  <a:ext uri="{0D108BD9-81ED-4DB2-BD59-A6C34878D82A}">
                    <a16:rowId xmlns:a16="http://schemas.microsoft.com/office/drawing/2014/main" val="10001"/>
                  </a:ext>
                </a:extLst>
              </a:tr>
              <a:tr h="480000">
                <a:tc>
                  <a:txBody>
                    <a:bodyPr/>
                    <a:lstStyle/>
                    <a:p>
                      <a:pPr marL="0" marR="0" lvl="0" indent="0" algn="l" rtl="0">
                        <a:spcBef>
                          <a:spcPts val="0"/>
                        </a:spcBef>
                        <a:spcAft>
                          <a:spcPts val="0"/>
                        </a:spcAft>
                        <a:buClr>
                          <a:srgbClr val="032C64"/>
                        </a:buClr>
                        <a:buSzPts val="1800"/>
                        <a:buFont typeface="Calibri"/>
                        <a:buNone/>
                      </a:pPr>
                      <a:r>
                        <a:rPr lang="en-US" sz="1800" b="1" u="none" strike="noStrike" cap="none" dirty="0">
                          <a:solidFill>
                            <a:schemeClr val="dk1"/>
                          </a:solidFill>
                          <a:latin typeface="Calibri"/>
                          <a:ea typeface="Calibri"/>
                          <a:cs typeface="Calibri"/>
                          <a:sym typeface="Calibri"/>
                        </a:rPr>
                        <a:t>Shortbread</a:t>
                      </a:r>
                      <a:endParaRPr sz="2400" u="none" strike="noStrike" cap="none" dirty="0">
                        <a:solidFill>
                          <a:schemeClr val="dk1"/>
                        </a:solidFill>
                        <a:latin typeface="Calibri"/>
                        <a:ea typeface="Calibri"/>
                        <a:cs typeface="Calibri"/>
                        <a:sym typeface="Calibri"/>
                      </a:endParaRPr>
                    </a:p>
                  </a:txBody>
                  <a:tcPr marL="101600" marR="101600" marT="35000" marB="35000" anchor="ctr">
                    <a:lnL w="12700" cap="flat" cmpd="sng">
                      <a:solidFill>
                        <a:srgbClr val="E2E8F0"/>
                      </a:solidFill>
                      <a:prstDash val="solid"/>
                      <a:round/>
                      <a:headEnd type="none" w="sm" len="sm"/>
                      <a:tailEnd type="none" w="sm" len="sm"/>
                    </a:lnL>
                    <a:lnR w="12700" cap="flat" cmpd="sng">
                      <a:solidFill>
                        <a:srgbClr val="E2E8F0"/>
                      </a:solidFill>
                      <a:prstDash val="solid"/>
                      <a:round/>
                      <a:headEnd type="none" w="sm" len="sm"/>
                      <a:tailEnd type="none" w="sm" len="sm"/>
                    </a:lnR>
                    <a:lnT w="12700" cap="flat" cmpd="sng">
                      <a:solidFill>
                        <a:srgbClr val="E2E8F0"/>
                      </a:solidFill>
                      <a:prstDash val="solid"/>
                      <a:round/>
                      <a:headEnd type="none" w="sm" len="sm"/>
                      <a:tailEnd type="none" w="sm" len="sm"/>
                    </a:lnT>
                    <a:lnB w="12700" cap="flat" cmpd="sng">
                      <a:solidFill>
                        <a:srgbClr val="E2E8F0"/>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333333"/>
                        </a:buClr>
                        <a:buSzPts val="1800"/>
                        <a:buFont typeface="Calibri"/>
                        <a:buNone/>
                      </a:pPr>
                      <a:r>
                        <a:rPr lang="en-US" sz="1800" u="none" strike="noStrike" cap="none" dirty="0">
                          <a:solidFill>
                            <a:schemeClr val="dk1"/>
                          </a:solidFill>
                          <a:latin typeface="Calibri"/>
                          <a:ea typeface="Calibri"/>
                          <a:cs typeface="Calibri"/>
                          <a:sym typeface="Calibri"/>
                        </a:rPr>
                        <a:t>10.3%</a:t>
                      </a:r>
                      <a:endParaRPr sz="2400" u="none" strike="noStrike" cap="none" dirty="0">
                        <a:solidFill>
                          <a:schemeClr val="dk1"/>
                        </a:solidFill>
                        <a:latin typeface="Calibri"/>
                        <a:ea typeface="Calibri"/>
                        <a:cs typeface="Calibri"/>
                        <a:sym typeface="Calibri"/>
                      </a:endParaRPr>
                    </a:p>
                  </a:txBody>
                  <a:tcPr marL="101600" marR="101600" marT="35000" marB="35000" anchor="ctr">
                    <a:lnL w="12700" cap="flat" cmpd="sng">
                      <a:solidFill>
                        <a:srgbClr val="E2E8F0"/>
                      </a:solidFill>
                      <a:prstDash val="solid"/>
                      <a:round/>
                      <a:headEnd type="none" w="sm" len="sm"/>
                      <a:tailEnd type="none" w="sm" len="sm"/>
                    </a:lnL>
                    <a:lnR w="12700" cap="flat" cmpd="sng">
                      <a:solidFill>
                        <a:srgbClr val="E2E8F0"/>
                      </a:solidFill>
                      <a:prstDash val="solid"/>
                      <a:round/>
                      <a:headEnd type="none" w="sm" len="sm"/>
                      <a:tailEnd type="none" w="sm" len="sm"/>
                    </a:lnR>
                    <a:lnT w="12700" cap="flat" cmpd="sng">
                      <a:solidFill>
                        <a:srgbClr val="E2E8F0"/>
                      </a:solidFill>
                      <a:prstDash val="solid"/>
                      <a:round/>
                      <a:headEnd type="none" w="sm" len="sm"/>
                      <a:tailEnd type="none" w="sm" len="sm"/>
                    </a:lnT>
                    <a:lnB w="12700" cap="flat" cmpd="sng">
                      <a:solidFill>
                        <a:srgbClr val="E2E8F0"/>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480000">
                <a:tc>
                  <a:txBody>
                    <a:bodyPr/>
                    <a:lstStyle/>
                    <a:p>
                      <a:pPr marL="0" marR="0" lvl="0" indent="0" algn="l" rtl="0">
                        <a:spcBef>
                          <a:spcPts val="0"/>
                        </a:spcBef>
                        <a:spcAft>
                          <a:spcPts val="0"/>
                        </a:spcAft>
                        <a:buClr>
                          <a:srgbClr val="032C64"/>
                        </a:buClr>
                        <a:buSzPts val="1800"/>
                        <a:buFont typeface="Calibri"/>
                        <a:buNone/>
                      </a:pPr>
                      <a:r>
                        <a:rPr lang="en-US" sz="1800" b="1" u="none" strike="noStrike" cap="none" dirty="0">
                          <a:solidFill>
                            <a:schemeClr val="dk1"/>
                          </a:solidFill>
                          <a:latin typeface="Calibri"/>
                          <a:ea typeface="Calibri"/>
                          <a:cs typeface="Calibri"/>
                          <a:sym typeface="Calibri"/>
                        </a:rPr>
                        <a:t>Double Chocolate</a:t>
                      </a:r>
                      <a:endParaRPr sz="2400" u="none" strike="noStrike" cap="none" dirty="0">
                        <a:solidFill>
                          <a:schemeClr val="dk1"/>
                        </a:solidFill>
                        <a:latin typeface="Calibri"/>
                        <a:ea typeface="Calibri"/>
                        <a:cs typeface="Calibri"/>
                        <a:sym typeface="Calibri"/>
                      </a:endParaRPr>
                    </a:p>
                  </a:txBody>
                  <a:tcPr marL="101600" marR="101600" marT="35000" marB="35000" anchor="ctr">
                    <a:lnL w="12700" cap="flat" cmpd="sng">
                      <a:solidFill>
                        <a:srgbClr val="E2E8F0"/>
                      </a:solidFill>
                      <a:prstDash val="solid"/>
                      <a:round/>
                      <a:headEnd type="none" w="sm" len="sm"/>
                      <a:tailEnd type="none" w="sm" len="sm"/>
                    </a:lnL>
                    <a:lnR w="12700" cap="flat" cmpd="sng">
                      <a:solidFill>
                        <a:srgbClr val="E2E8F0"/>
                      </a:solidFill>
                      <a:prstDash val="solid"/>
                      <a:round/>
                      <a:headEnd type="none" w="sm" len="sm"/>
                      <a:tailEnd type="none" w="sm" len="sm"/>
                    </a:lnR>
                    <a:lnT w="12700" cap="flat" cmpd="sng">
                      <a:solidFill>
                        <a:srgbClr val="E2E8F0"/>
                      </a:solidFill>
                      <a:prstDash val="solid"/>
                      <a:round/>
                      <a:headEnd type="none" w="sm" len="sm"/>
                      <a:tailEnd type="none" w="sm" len="sm"/>
                    </a:lnT>
                    <a:lnB w="12700" cap="flat" cmpd="sng" algn="ctr">
                      <a:solidFill>
                        <a:srgbClr val="E2E8F0"/>
                      </a:solidFill>
                      <a:prstDash val="solid"/>
                      <a:round/>
                      <a:headEnd type="none" w="sm" len="sm"/>
                      <a:tailEnd type="none" w="sm" len="sm"/>
                    </a:lnB>
                    <a:solidFill>
                      <a:srgbClr val="F5F5F5"/>
                    </a:solidFill>
                  </a:tcPr>
                </a:tc>
                <a:tc>
                  <a:txBody>
                    <a:bodyPr/>
                    <a:lstStyle/>
                    <a:p>
                      <a:pPr marL="0" marR="0" lvl="0" indent="0" algn="l" rtl="0">
                        <a:spcBef>
                          <a:spcPts val="0"/>
                        </a:spcBef>
                        <a:spcAft>
                          <a:spcPts val="0"/>
                        </a:spcAft>
                        <a:buClr>
                          <a:srgbClr val="333333"/>
                        </a:buClr>
                        <a:buSzPts val="1800"/>
                        <a:buFont typeface="Calibri"/>
                        <a:buNone/>
                      </a:pPr>
                      <a:r>
                        <a:rPr lang="en-US" sz="1800" u="none" strike="noStrike" cap="none" dirty="0">
                          <a:solidFill>
                            <a:schemeClr val="dk1"/>
                          </a:solidFill>
                          <a:latin typeface="Calibri"/>
                          <a:ea typeface="Calibri"/>
                          <a:cs typeface="Calibri"/>
                          <a:sym typeface="Calibri"/>
                        </a:rPr>
                        <a:t>9.8%</a:t>
                      </a:r>
                      <a:endParaRPr sz="2400" u="none" strike="noStrike" cap="none" dirty="0">
                        <a:solidFill>
                          <a:schemeClr val="dk1"/>
                        </a:solidFill>
                        <a:latin typeface="Calibri"/>
                        <a:ea typeface="Calibri"/>
                        <a:cs typeface="Calibri"/>
                        <a:sym typeface="Calibri"/>
                      </a:endParaRPr>
                    </a:p>
                  </a:txBody>
                  <a:tcPr marL="101600" marR="101600" marT="35000" marB="35000" anchor="ctr">
                    <a:lnL w="12700" cap="flat" cmpd="sng">
                      <a:solidFill>
                        <a:srgbClr val="E2E8F0"/>
                      </a:solidFill>
                      <a:prstDash val="solid"/>
                      <a:round/>
                      <a:headEnd type="none" w="sm" len="sm"/>
                      <a:tailEnd type="none" w="sm" len="sm"/>
                    </a:lnL>
                    <a:lnR w="12700" cap="flat" cmpd="sng">
                      <a:solidFill>
                        <a:srgbClr val="E2E8F0"/>
                      </a:solidFill>
                      <a:prstDash val="solid"/>
                      <a:round/>
                      <a:headEnd type="none" w="sm" len="sm"/>
                      <a:tailEnd type="none" w="sm" len="sm"/>
                    </a:lnR>
                    <a:lnT w="12700" cap="flat" cmpd="sng">
                      <a:solidFill>
                        <a:srgbClr val="E2E8F0"/>
                      </a:solidFill>
                      <a:prstDash val="solid"/>
                      <a:round/>
                      <a:headEnd type="none" w="sm" len="sm"/>
                      <a:tailEnd type="none" w="sm" len="sm"/>
                    </a:lnT>
                    <a:lnB w="12700" cap="flat" cmpd="sng" algn="ctr">
                      <a:solidFill>
                        <a:srgbClr val="E2E8F0"/>
                      </a:solidFill>
                      <a:prstDash val="solid"/>
                      <a:round/>
                      <a:headEnd type="none" w="sm" len="sm"/>
                      <a:tailEnd type="none" w="sm" len="sm"/>
                    </a:lnB>
                    <a:solidFill>
                      <a:srgbClr val="F5F5F5"/>
                    </a:solidFill>
                  </a:tcPr>
                </a:tc>
                <a:extLst>
                  <a:ext uri="{0D108BD9-81ED-4DB2-BD59-A6C34878D82A}">
                    <a16:rowId xmlns:a16="http://schemas.microsoft.com/office/drawing/2014/main" val="10001"/>
                  </a:ext>
                </a:extLst>
              </a:tr>
              <a:tr h="480000">
                <a:tc>
                  <a:txBody>
                    <a:bodyPr/>
                    <a:lstStyle/>
                    <a:p>
                      <a:pPr marL="0" marR="0" lvl="0" indent="0" algn="l" rtl="0">
                        <a:spcBef>
                          <a:spcPts val="0"/>
                        </a:spcBef>
                        <a:spcAft>
                          <a:spcPts val="0"/>
                        </a:spcAft>
                        <a:buClr>
                          <a:srgbClr val="032C64"/>
                        </a:buClr>
                        <a:buSzPts val="1800"/>
                        <a:buFont typeface="Calibri"/>
                        <a:buNone/>
                      </a:pPr>
                      <a:r>
                        <a:rPr lang="en-US" sz="1800" b="1" u="none" strike="noStrike" cap="none" dirty="0">
                          <a:solidFill>
                            <a:schemeClr val="dk1"/>
                          </a:solidFill>
                          <a:latin typeface="Calibri"/>
                          <a:ea typeface="Calibri"/>
                          <a:cs typeface="Calibri"/>
                          <a:sym typeface="Calibri"/>
                        </a:rPr>
                        <a:t>Sugar</a:t>
                      </a:r>
                      <a:endParaRPr sz="2400" u="none" strike="noStrike" cap="none" dirty="0">
                        <a:solidFill>
                          <a:schemeClr val="dk1"/>
                        </a:solidFill>
                        <a:latin typeface="Calibri"/>
                        <a:ea typeface="Calibri"/>
                        <a:cs typeface="Calibri"/>
                        <a:sym typeface="Calibri"/>
                      </a:endParaRPr>
                    </a:p>
                  </a:txBody>
                  <a:tcPr marL="101600" marR="101600" marT="35000" marB="35000" anchor="ctr">
                    <a:lnL w="12700" cap="flat" cmpd="sng">
                      <a:solidFill>
                        <a:srgbClr val="E2E8F0"/>
                      </a:solidFill>
                      <a:prstDash val="solid"/>
                      <a:round/>
                      <a:headEnd type="none" w="sm" len="sm"/>
                      <a:tailEnd type="none" w="sm" len="sm"/>
                    </a:lnL>
                    <a:lnR w="12700" cap="flat" cmpd="sng">
                      <a:solidFill>
                        <a:srgbClr val="E2E8F0"/>
                      </a:solidFill>
                      <a:prstDash val="solid"/>
                      <a:round/>
                      <a:headEnd type="none" w="sm" len="sm"/>
                      <a:tailEnd type="none" w="sm" len="sm"/>
                    </a:lnR>
                    <a:lnT w="12700" cap="flat" cmpd="sng">
                      <a:solidFill>
                        <a:srgbClr val="E2E8F0"/>
                      </a:solidFill>
                      <a:prstDash val="solid"/>
                      <a:round/>
                      <a:headEnd type="none" w="sm" len="sm"/>
                      <a:tailEnd type="none" w="sm" len="sm"/>
                    </a:lnT>
                    <a:lnB w="12700" cap="flat" cmpd="sng">
                      <a:solidFill>
                        <a:srgbClr val="E2E8F0"/>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333333"/>
                        </a:buClr>
                        <a:buSzPts val="1800"/>
                        <a:buFont typeface="Calibri"/>
                        <a:buNone/>
                      </a:pPr>
                      <a:r>
                        <a:rPr lang="en-US" sz="1800" u="none" strike="noStrike" cap="none" dirty="0">
                          <a:solidFill>
                            <a:schemeClr val="dk1"/>
                          </a:solidFill>
                          <a:latin typeface="Calibri"/>
                          <a:ea typeface="Calibri"/>
                          <a:cs typeface="Calibri"/>
                          <a:sym typeface="Calibri"/>
                        </a:rPr>
                        <a:t>9.0%</a:t>
                      </a:r>
                      <a:endParaRPr sz="2400" u="none" strike="noStrike" cap="none" dirty="0">
                        <a:solidFill>
                          <a:schemeClr val="dk1"/>
                        </a:solidFill>
                        <a:latin typeface="Calibri"/>
                        <a:ea typeface="Calibri"/>
                        <a:cs typeface="Calibri"/>
                        <a:sym typeface="Calibri"/>
                      </a:endParaRPr>
                    </a:p>
                  </a:txBody>
                  <a:tcPr marL="101600" marR="101600" marT="35000" marB="35000" anchor="ctr">
                    <a:lnL w="12700" cap="flat" cmpd="sng">
                      <a:solidFill>
                        <a:srgbClr val="E2E8F0"/>
                      </a:solidFill>
                      <a:prstDash val="solid"/>
                      <a:round/>
                      <a:headEnd type="none" w="sm" len="sm"/>
                      <a:tailEnd type="none" w="sm" len="sm"/>
                    </a:lnL>
                    <a:lnR w="12700" cap="flat" cmpd="sng">
                      <a:solidFill>
                        <a:srgbClr val="E2E8F0"/>
                      </a:solidFill>
                      <a:prstDash val="solid"/>
                      <a:round/>
                      <a:headEnd type="none" w="sm" len="sm"/>
                      <a:tailEnd type="none" w="sm" len="sm"/>
                    </a:lnR>
                    <a:lnT w="12700" cap="flat" cmpd="sng">
                      <a:solidFill>
                        <a:srgbClr val="E2E8F0"/>
                      </a:solidFill>
                      <a:prstDash val="solid"/>
                      <a:round/>
                      <a:headEnd type="none" w="sm" len="sm"/>
                      <a:tailEnd type="none" w="sm" len="sm"/>
                    </a:lnT>
                    <a:lnB w="12700" cap="flat" cmpd="sng">
                      <a:solidFill>
                        <a:srgbClr val="E2E8F0"/>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480000">
                <a:tc>
                  <a:txBody>
                    <a:bodyPr/>
                    <a:lstStyle/>
                    <a:p>
                      <a:pPr marL="0" marR="0" lvl="0" indent="0" algn="l" rtl="0">
                        <a:spcBef>
                          <a:spcPts val="0"/>
                        </a:spcBef>
                        <a:spcAft>
                          <a:spcPts val="0"/>
                        </a:spcAft>
                        <a:buClr>
                          <a:srgbClr val="032C64"/>
                        </a:buClr>
                        <a:buSzPts val="1800"/>
                        <a:buFont typeface="Calibri"/>
                        <a:buNone/>
                      </a:pPr>
                      <a:r>
                        <a:rPr lang="en-US" sz="1800" b="1" u="none" strike="noStrike" cap="none" dirty="0">
                          <a:solidFill>
                            <a:schemeClr val="dk1"/>
                          </a:solidFill>
                          <a:latin typeface="Calibri"/>
                          <a:ea typeface="Calibri"/>
                          <a:cs typeface="Calibri"/>
                          <a:sym typeface="Calibri"/>
                        </a:rPr>
                        <a:t>Snickerdoodle</a:t>
                      </a:r>
                      <a:endParaRPr sz="2400" u="none" strike="noStrike" cap="none" dirty="0">
                        <a:solidFill>
                          <a:schemeClr val="dk1"/>
                        </a:solidFill>
                        <a:latin typeface="Calibri"/>
                        <a:ea typeface="Calibri"/>
                        <a:cs typeface="Calibri"/>
                        <a:sym typeface="Calibri"/>
                      </a:endParaRPr>
                    </a:p>
                  </a:txBody>
                  <a:tcPr marL="101600" marR="101600" marT="35000" marB="35000" anchor="ctr">
                    <a:lnL w="12700" cap="flat" cmpd="sng">
                      <a:solidFill>
                        <a:srgbClr val="E2E8F0"/>
                      </a:solidFill>
                      <a:prstDash val="solid"/>
                      <a:round/>
                      <a:headEnd type="none" w="sm" len="sm"/>
                      <a:tailEnd type="none" w="sm" len="sm"/>
                    </a:lnL>
                    <a:lnR w="12700" cap="flat" cmpd="sng">
                      <a:solidFill>
                        <a:srgbClr val="E2E8F0"/>
                      </a:solidFill>
                      <a:prstDash val="solid"/>
                      <a:round/>
                      <a:headEnd type="none" w="sm" len="sm"/>
                      <a:tailEnd type="none" w="sm" len="sm"/>
                    </a:lnR>
                    <a:lnT w="12700" cap="flat" cmpd="sng">
                      <a:solidFill>
                        <a:srgbClr val="E2E8F0"/>
                      </a:solidFill>
                      <a:prstDash val="solid"/>
                      <a:round/>
                      <a:headEnd type="none" w="sm" len="sm"/>
                      <a:tailEnd type="none" w="sm" len="sm"/>
                    </a:lnT>
                    <a:lnB w="12700" cap="flat" cmpd="sng" algn="ctr">
                      <a:solidFill>
                        <a:srgbClr val="E2E8F0"/>
                      </a:solidFill>
                      <a:prstDash val="solid"/>
                      <a:round/>
                      <a:headEnd type="none" w="sm" len="sm"/>
                      <a:tailEnd type="none" w="sm" len="sm"/>
                    </a:lnB>
                    <a:solidFill>
                      <a:srgbClr val="F5F5F5"/>
                    </a:solidFill>
                  </a:tcPr>
                </a:tc>
                <a:tc>
                  <a:txBody>
                    <a:bodyPr/>
                    <a:lstStyle/>
                    <a:p>
                      <a:pPr marL="0" marR="0" lvl="0" indent="0" algn="l" rtl="0">
                        <a:spcBef>
                          <a:spcPts val="0"/>
                        </a:spcBef>
                        <a:spcAft>
                          <a:spcPts val="0"/>
                        </a:spcAft>
                        <a:buClr>
                          <a:srgbClr val="333333"/>
                        </a:buClr>
                        <a:buSzPts val="1800"/>
                        <a:buFont typeface="Calibri"/>
                        <a:buNone/>
                      </a:pPr>
                      <a:r>
                        <a:rPr lang="en-US" sz="1800" u="none" strike="noStrike" cap="none" dirty="0">
                          <a:solidFill>
                            <a:schemeClr val="dk1"/>
                          </a:solidFill>
                          <a:latin typeface="Calibri"/>
                          <a:ea typeface="Calibri"/>
                          <a:cs typeface="Calibri"/>
                          <a:sym typeface="Calibri"/>
                        </a:rPr>
                        <a:t>7.0%</a:t>
                      </a:r>
                      <a:endParaRPr sz="2400" u="none" strike="noStrike" cap="none" dirty="0">
                        <a:solidFill>
                          <a:schemeClr val="dk1"/>
                        </a:solidFill>
                        <a:latin typeface="Calibri"/>
                        <a:ea typeface="Calibri"/>
                        <a:cs typeface="Calibri"/>
                        <a:sym typeface="Calibri"/>
                      </a:endParaRPr>
                    </a:p>
                  </a:txBody>
                  <a:tcPr marL="101600" marR="101600" marT="35000" marB="35000" anchor="ctr">
                    <a:lnL w="12700" cap="flat" cmpd="sng">
                      <a:solidFill>
                        <a:srgbClr val="E2E8F0"/>
                      </a:solidFill>
                      <a:prstDash val="solid"/>
                      <a:round/>
                      <a:headEnd type="none" w="sm" len="sm"/>
                      <a:tailEnd type="none" w="sm" len="sm"/>
                    </a:lnL>
                    <a:lnR w="12700" cap="flat" cmpd="sng">
                      <a:solidFill>
                        <a:srgbClr val="E2E8F0"/>
                      </a:solidFill>
                      <a:prstDash val="solid"/>
                      <a:round/>
                      <a:headEnd type="none" w="sm" len="sm"/>
                      <a:tailEnd type="none" w="sm" len="sm"/>
                    </a:lnR>
                    <a:lnT w="12700" cap="flat" cmpd="sng">
                      <a:solidFill>
                        <a:srgbClr val="E2E8F0"/>
                      </a:solidFill>
                      <a:prstDash val="solid"/>
                      <a:round/>
                      <a:headEnd type="none" w="sm" len="sm"/>
                      <a:tailEnd type="none" w="sm" len="sm"/>
                    </a:lnT>
                    <a:lnB w="12700" cap="flat" cmpd="sng" algn="ctr">
                      <a:solidFill>
                        <a:srgbClr val="E2E8F0"/>
                      </a:solidFill>
                      <a:prstDash val="solid"/>
                      <a:round/>
                      <a:headEnd type="none" w="sm" len="sm"/>
                      <a:tailEnd type="none" w="sm" len="sm"/>
                    </a:lnB>
                    <a:solidFill>
                      <a:srgbClr val="F5F5F5"/>
                    </a:solidFill>
                  </a:tcPr>
                </a:tc>
                <a:extLst>
                  <a:ext uri="{0D108BD9-81ED-4DB2-BD59-A6C34878D82A}">
                    <a16:rowId xmlns:a16="http://schemas.microsoft.com/office/drawing/2014/main" val="10001"/>
                  </a:ext>
                </a:extLst>
              </a:tr>
              <a:tr h="480000">
                <a:tc>
                  <a:txBody>
                    <a:bodyPr/>
                    <a:lstStyle/>
                    <a:p>
                      <a:pPr marL="0" marR="0" lvl="0" indent="0" algn="l" rtl="0">
                        <a:spcBef>
                          <a:spcPts val="0"/>
                        </a:spcBef>
                        <a:spcAft>
                          <a:spcPts val="0"/>
                        </a:spcAft>
                        <a:buClr>
                          <a:srgbClr val="032C64"/>
                        </a:buClr>
                        <a:buSzPts val="1800"/>
                        <a:buFont typeface="Calibri"/>
                        <a:buNone/>
                      </a:pPr>
                      <a:r>
                        <a:rPr lang="en-US" sz="1800" b="1" u="none" strike="noStrike" cap="none" dirty="0">
                          <a:solidFill>
                            <a:schemeClr val="dk1"/>
                          </a:solidFill>
                          <a:latin typeface="Calibri"/>
                          <a:ea typeface="Calibri"/>
                          <a:cs typeface="Calibri"/>
                          <a:sym typeface="Calibri"/>
                        </a:rPr>
                        <a:t>White Chocolate Macadamia</a:t>
                      </a:r>
                      <a:endParaRPr sz="2400" u="none" strike="noStrike" cap="none" dirty="0">
                        <a:solidFill>
                          <a:schemeClr val="dk1"/>
                        </a:solidFill>
                        <a:latin typeface="Calibri"/>
                        <a:ea typeface="Calibri"/>
                        <a:cs typeface="Calibri"/>
                        <a:sym typeface="Calibri"/>
                      </a:endParaRPr>
                    </a:p>
                  </a:txBody>
                  <a:tcPr marL="101600" marR="101600" marT="35000" marB="35000" anchor="ctr">
                    <a:lnL w="12700" cap="flat" cmpd="sng">
                      <a:solidFill>
                        <a:srgbClr val="E2E8F0"/>
                      </a:solidFill>
                      <a:prstDash val="solid"/>
                      <a:round/>
                      <a:headEnd type="none" w="sm" len="sm"/>
                      <a:tailEnd type="none" w="sm" len="sm"/>
                    </a:lnL>
                    <a:lnR w="12700" cap="flat" cmpd="sng">
                      <a:solidFill>
                        <a:srgbClr val="E2E8F0"/>
                      </a:solidFill>
                      <a:prstDash val="solid"/>
                      <a:round/>
                      <a:headEnd type="none" w="sm" len="sm"/>
                      <a:tailEnd type="none" w="sm" len="sm"/>
                    </a:lnR>
                    <a:lnT w="12700" cap="flat" cmpd="sng">
                      <a:solidFill>
                        <a:srgbClr val="E2E8F0"/>
                      </a:solidFill>
                      <a:prstDash val="solid"/>
                      <a:round/>
                      <a:headEnd type="none" w="sm" len="sm"/>
                      <a:tailEnd type="none" w="sm" len="sm"/>
                    </a:lnT>
                    <a:lnB w="12700" cap="flat" cmpd="sng">
                      <a:solidFill>
                        <a:srgbClr val="E2E8F0"/>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333333"/>
                        </a:buClr>
                        <a:buSzPts val="1800"/>
                        <a:buFont typeface="Calibri"/>
                        <a:buNone/>
                      </a:pPr>
                      <a:r>
                        <a:rPr lang="en-US" sz="1800" u="none" strike="noStrike" cap="none" dirty="0">
                          <a:solidFill>
                            <a:schemeClr val="dk1"/>
                          </a:solidFill>
                          <a:latin typeface="Calibri"/>
                          <a:ea typeface="Calibri"/>
                          <a:cs typeface="Calibri"/>
                          <a:sym typeface="Calibri"/>
                        </a:rPr>
                        <a:t>5.9%</a:t>
                      </a:r>
                      <a:endParaRPr sz="2400" u="none" strike="noStrike" cap="none" dirty="0">
                        <a:solidFill>
                          <a:schemeClr val="dk1"/>
                        </a:solidFill>
                        <a:latin typeface="Calibri"/>
                        <a:ea typeface="Calibri"/>
                        <a:cs typeface="Calibri"/>
                        <a:sym typeface="Calibri"/>
                      </a:endParaRPr>
                    </a:p>
                  </a:txBody>
                  <a:tcPr marL="101600" marR="101600" marT="35000" marB="35000" anchor="ctr">
                    <a:lnL w="12700" cap="flat" cmpd="sng">
                      <a:solidFill>
                        <a:srgbClr val="E2E8F0"/>
                      </a:solidFill>
                      <a:prstDash val="solid"/>
                      <a:round/>
                      <a:headEnd type="none" w="sm" len="sm"/>
                      <a:tailEnd type="none" w="sm" len="sm"/>
                    </a:lnL>
                    <a:lnR w="12700" cap="flat" cmpd="sng">
                      <a:solidFill>
                        <a:srgbClr val="E2E8F0"/>
                      </a:solidFill>
                      <a:prstDash val="solid"/>
                      <a:round/>
                      <a:headEnd type="none" w="sm" len="sm"/>
                      <a:tailEnd type="none" w="sm" len="sm"/>
                    </a:lnR>
                    <a:lnT w="12700" cap="flat" cmpd="sng">
                      <a:solidFill>
                        <a:srgbClr val="E2E8F0"/>
                      </a:solidFill>
                      <a:prstDash val="solid"/>
                      <a:round/>
                      <a:headEnd type="none" w="sm" len="sm"/>
                      <a:tailEnd type="none" w="sm" len="sm"/>
                    </a:lnT>
                    <a:lnB w="12700" cap="flat" cmpd="sng">
                      <a:solidFill>
                        <a:srgbClr val="E2E8F0"/>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480000">
                <a:tc>
                  <a:txBody>
                    <a:bodyPr/>
                    <a:lstStyle/>
                    <a:p>
                      <a:pPr marL="0" marR="0" lvl="0" indent="0" algn="l" rtl="0">
                        <a:spcBef>
                          <a:spcPts val="0"/>
                        </a:spcBef>
                        <a:spcAft>
                          <a:spcPts val="0"/>
                        </a:spcAft>
                        <a:buClr>
                          <a:srgbClr val="032C64"/>
                        </a:buClr>
                        <a:buSzPts val="1800"/>
                        <a:buFont typeface="Calibri"/>
                        <a:buNone/>
                      </a:pPr>
                      <a:r>
                        <a:rPr lang="en-US" sz="1800" b="1" u="none" strike="noStrike" cap="none" dirty="0">
                          <a:solidFill>
                            <a:schemeClr val="dk1"/>
                          </a:solidFill>
                          <a:latin typeface="Calibri"/>
                          <a:ea typeface="Calibri"/>
                          <a:cs typeface="Calibri"/>
                          <a:sym typeface="Calibri"/>
                        </a:rPr>
                        <a:t>Ginger Molasses</a:t>
                      </a:r>
                      <a:endParaRPr sz="2400" u="none" strike="noStrike" cap="none" dirty="0">
                        <a:solidFill>
                          <a:schemeClr val="dk1"/>
                        </a:solidFill>
                        <a:latin typeface="Calibri"/>
                        <a:ea typeface="Calibri"/>
                        <a:cs typeface="Calibri"/>
                        <a:sym typeface="Calibri"/>
                      </a:endParaRPr>
                    </a:p>
                  </a:txBody>
                  <a:tcPr marL="101600" marR="101600" marT="35000" marB="35000" anchor="ctr">
                    <a:lnL w="12700" cap="flat" cmpd="sng">
                      <a:solidFill>
                        <a:srgbClr val="E2E8F0"/>
                      </a:solidFill>
                      <a:prstDash val="solid"/>
                      <a:round/>
                      <a:headEnd type="none" w="sm" len="sm"/>
                      <a:tailEnd type="none" w="sm" len="sm"/>
                    </a:lnL>
                    <a:lnR w="12700" cap="flat" cmpd="sng">
                      <a:solidFill>
                        <a:srgbClr val="E2E8F0"/>
                      </a:solidFill>
                      <a:prstDash val="solid"/>
                      <a:round/>
                      <a:headEnd type="none" w="sm" len="sm"/>
                      <a:tailEnd type="none" w="sm" len="sm"/>
                    </a:lnR>
                    <a:lnT w="12700" cap="flat" cmpd="sng">
                      <a:solidFill>
                        <a:srgbClr val="E2E8F0"/>
                      </a:solidFill>
                      <a:prstDash val="solid"/>
                      <a:round/>
                      <a:headEnd type="none" w="sm" len="sm"/>
                      <a:tailEnd type="none" w="sm" len="sm"/>
                    </a:lnT>
                    <a:lnB w="12700" cap="flat" cmpd="sng" algn="ctr">
                      <a:solidFill>
                        <a:srgbClr val="E2E8F0"/>
                      </a:solidFill>
                      <a:prstDash val="solid"/>
                      <a:round/>
                      <a:headEnd type="none" w="sm" len="sm"/>
                      <a:tailEnd type="none" w="sm" len="sm"/>
                    </a:lnB>
                    <a:solidFill>
                      <a:srgbClr val="F5F5F5"/>
                    </a:solidFill>
                  </a:tcPr>
                </a:tc>
                <a:tc>
                  <a:txBody>
                    <a:bodyPr/>
                    <a:lstStyle/>
                    <a:p>
                      <a:pPr marL="0" marR="0" lvl="0" indent="0" algn="l" rtl="0">
                        <a:spcBef>
                          <a:spcPts val="0"/>
                        </a:spcBef>
                        <a:spcAft>
                          <a:spcPts val="0"/>
                        </a:spcAft>
                        <a:buClr>
                          <a:srgbClr val="333333"/>
                        </a:buClr>
                        <a:buSzPts val="1800"/>
                        <a:buFont typeface="Calibri"/>
                        <a:buNone/>
                      </a:pPr>
                      <a:r>
                        <a:rPr lang="en-US" sz="1800" u="none" strike="noStrike" cap="none" dirty="0">
                          <a:solidFill>
                            <a:schemeClr val="dk1"/>
                          </a:solidFill>
                          <a:latin typeface="Calibri"/>
                          <a:ea typeface="Calibri"/>
                          <a:cs typeface="Calibri"/>
                          <a:sym typeface="Calibri"/>
                        </a:rPr>
                        <a:t>4.0%</a:t>
                      </a:r>
                      <a:endParaRPr sz="2400" u="none" strike="noStrike" cap="none" dirty="0">
                        <a:solidFill>
                          <a:schemeClr val="dk1"/>
                        </a:solidFill>
                        <a:latin typeface="Calibri"/>
                        <a:ea typeface="Calibri"/>
                        <a:cs typeface="Calibri"/>
                        <a:sym typeface="Calibri"/>
                      </a:endParaRPr>
                    </a:p>
                  </a:txBody>
                  <a:tcPr marL="101600" marR="101600" marT="35000" marB="35000" anchor="ctr">
                    <a:lnL w="12700" cap="flat" cmpd="sng">
                      <a:solidFill>
                        <a:srgbClr val="E2E8F0"/>
                      </a:solidFill>
                      <a:prstDash val="solid"/>
                      <a:round/>
                      <a:headEnd type="none" w="sm" len="sm"/>
                      <a:tailEnd type="none" w="sm" len="sm"/>
                    </a:lnL>
                    <a:lnR w="12700" cap="flat" cmpd="sng">
                      <a:solidFill>
                        <a:srgbClr val="E2E8F0"/>
                      </a:solidFill>
                      <a:prstDash val="solid"/>
                      <a:round/>
                      <a:headEnd type="none" w="sm" len="sm"/>
                      <a:tailEnd type="none" w="sm" len="sm"/>
                    </a:lnR>
                    <a:lnT w="12700" cap="flat" cmpd="sng">
                      <a:solidFill>
                        <a:srgbClr val="E2E8F0"/>
                      </a:solidFill>
                      <a:prstDash val="solid"/>
                      <a:round/>
                      <a:headEnd type="none" w="sm" len="sm"/>
                      <a:tailEnd type="none" w="sm" len="sm"/>
                    </a:lnT>
                    <a:lnB w="12700" cap="flat" cmpd="sng" algn="ctr">
                      <a:solidFill>
                        <a:srgbClr val="E2E8F0"/>
                      </a:solidFill>
                      <a:prstDash val="solid"/>
                      <a:round/>
                      <a:headEnd type="none" w="sm" len="sm"/>
                      <a:tailEnd type="none" w="sm" len="sm"/>
                    </a:lnB>
                    <a:solidFill>
                      <a:srgbClr val="F5F5F5"/>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C89B0-0A93-807D-95E6-64834A6B24E8}"/>
              </a:ext>
            </a:extLst>
          </p:cNvPr>
          <p:cNvSpPr>
            <a:spLocks noGrp="1"/>
          </p:cNvSpPr>
          <p:nvPr>
            <p:ph type="title"/>
          </p:nvPr>
        </p:nvSpPr>
        <p:spPr/>
        <p:txBody>
          <a:bodyPr/>
          <a:lstStyle/>
          <a:p>
            <a:r>
              <a:rPr lang="en-US" dirty="0"/>
              <a:t>Favorites by Age Bracket</a:t>
            </a:r>
          </a:p>
        </p:txBody>
      </p:sp>
    </p:spTree>
    <p:extLst>
      <p:ext uri="{BB962C8B-B14F-4D97-AF65-F5344CB8AC3E}">
        <p14:creationId xmlns:p14="http://schemas.microsoft.com/office/powerpoint/2010/main" val="100272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82"/>
        <p:cNvGrpSpPr/>
        <p:nvPr/>
      </p:nvGrpSpPr>
      <p:grpSpPr>
        <a:xfrm>
          <a:off x="0" y="0"/>
          <a:ext cx="0" cy="0"/>
          <a:chOff x="0" y="0"/>
          <a:chExt cx="0" cy="0"/>
        </a:xfrm>
      </p:grpSpPr>
      <p:sp>
        <p:nvSpPr>
          <p:cNvPr id="283" name="Google Shape;283;p30"/>
          <p:cNvSpPr/>
          <p:nvPr/>
        </p:nvSpPr>
        <p:spPr>
          <a:xfrm>
            <a:off x="824485" y="616980"/>
            <a:ext cx="10542900" cy="7314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32C64"/>
              </a:buClr>
              <a:buSzPts val="3200"/>
              <a:buFont typeface="Cambria"/>
              <a:buNone/>
            </a:pPr>
            <a:r>
              <a:rPr lang="en-US" sz="3200" b="1" i="0" u="none" strike="noStrike" cap="none" dirty="0">
                <a:solidFill>
                  <a:schemeClr val="dk1"/>
                </a:solidFill>
                <a:latin typeface="Cambria"/>
                <a:ea typeface="Cambria"/>
                <a:cs typeface="Cambria"/>
                <a:sym typeface="Cambria"/>
              </a:rPr>
              <a:t>Chocolate Chip Is #1 in Every Age Bracket</a:t>
            </a:r>
            <a:endParaRPr sz="3200" b="0" i="0" u="none" strike="noStrike" cap="none" dirty="0">
              <a:solidFill>
                <a:schemeClr val="dk1"/>
              </a:solidFill>
              <a:latin typeface="Calibri"/>
              <a:ea typeface="Calibri"/>
              <a:cs typeface="Calibri"/>
              <a:sym typeface="Calibri"/>
            </a:endParaRPr>
          </a:p>
        </p:txBody>
      </p:sp>
      <p:graphicFrame>
        <p:nvGraphicFramePr>
          <p:cNvPr id="284" name="Google Shape;284;p30"/>
          <p:cNvGraphicFramePr/>
          <p:nvPr>
            <p:extLst>
              <p:ext uri="{D42A27DB-BD31-4B8C-83A1-F6EECF244321}">
                <p14:modId xmlns:p14="http://schemas.microsoft.com/office/powerpoint/2010/main" val="1049906695"/>
              </p:ext>
            </p:extLst>
          </p:nvPr>
        </p:nvGraphicFramePr>
        <p:xfrm>
          <a:off x="870205" y="1485660"/>
          <a:ext cx="10451600" cy="3360000"/>
        </p:xfrm>
        <a:graphic>
          <a:graphicData uri="http://schemas.openxmlformats.org/drawingml/2006/table">
            <a:tbl>
              <a:tblPr>
                <a:noFill/>
                <a:tableStyleId>{D8AEBB2B-291E-4A1A-B927-143C414BD3F8}</a:tableStyleId>
              </a:tblPr>
              <a:tblGrid>
                <a:gridCol w="3017525">
                  <a:extLst>
                    <a:ext uri="{9D8B030D-6E8A-4147-A177-3AD203B41FA5}">
                      <a16:colId xmlns:a16="http://schemas.microsoft.com/office/drawing/2014/main" val="20000"/>
                    </a:ext>
                  </a:extLst>
                </a:gridCol>
                <a:gridCol w="7434075">
                  <a:extLst>
                    <a:ext uri="{9D8B030D-6E8A-4147-A177-3AD203B41FA5}">
                      <a16:colId xmlns:a16="http://schemas.microsoft.com/office/drawing/2014/main" val="20001"/>
                    </a:ext>
                  </a:extLst>
                </a:gridCol>
              </a:tblGrid>
              <a:tr h="480000">
                <a:tc>
                  <a:txBody>
                    <a:bodyPr/>
                    <a:lstStyle/>
                    <a:p>
                      <a:pPr marL="0" marR="0" lvl="0" indent="0" algn="l" rtl="0">
                        <a:spcBef>
                          <a:spcPts val="0"/>
                        </a:spcBef>
                        <a:spcAft>
                          <a:spcPts val="0"/>
                        </a:spcAft>
                        <a:buClr>
                          <a:srgbClr val="FFFFFF"/>
                        </a:buClr>
                        <a:buSzPts val="2000"/>
                        <a:buFont typeface="Calibri"/>
                        <a:buNone/>
                      </a:pPr>
                      <a:r>
                        <a:rPr lang="en-US" sz="2000" b="1" u="none" strike="noStrike" cap="none" dirty="0">
                          <a:solidFill>
                            <a:schemeClr val="lt1"/>
                          </a:solidFill>
                          <a:latin typeface="Calibri"/>
                          <a:ea typeface="Calibri"/>
                          <a:cs typeface="Calibri"/>
                          <a:sym typeface="Calibri"/>
                        </a:rPr>
                        <a:t>Age Bracket</a:t>
                      </a:r>
                      <a:endParaRPr sz="2400" u="none" strike="noStrike" cap="none" dirty="0">
                        <a:solidFill>
                          <a:schemeClr val="lt1"/>
                        </a:solidFill>
                        <a:latin typeface="Calibri"/>
                        <a:ea typeface="Calibri"/>
                        <a:cs typeface="Calibri"/>
                        <a:sym typeface="Calibri"/>
                      </a:endParaRPr>
                    </a:p>
                  </a:txBody>
                  <a:tcPr marL="101600" marR="101600" marT="35000" marB="35000" anchor="ctr">
                    <a:lnL w="12700" cap="flat" cmpd="sng">
                      <a:solidFill>
                        <a:srgbClr val="E2E8F0"/>
                      </a:solidFill>
                      <a:prstDash val="solid"/>
                      <a:round/>
                      <a:headEnd type="none" w="sm" len="sm"/>
                      <a:tailEnd type="none" w="sm" len="sm"/>
                    </a:lnL>
                    <a:lnR w="12700" cap="flat" cmpd="sng">
                      <a:solidFill>
                        <a:srgbClr val="E2E8F0"/>
                      </a:solidFill>
                      <a:prstDash val="solid"/>
                      <a:round/>
                      <a:headEnd type="none" w="sm" len="sm"/>
                      <a:tailEnd type="none" w="sm" len="sm"/>
                    </a:lnR>
                    <a:lnT w="12700" cap="flat" cmpd="sng">
                      <a:solidFill>
                        <a:srgbClr val="E2E8F0"/>
                      </a:solidFill>
                      <a:prstDash val="solid"/>
                      <a:round/>
                      <a:headEnd type="none" w="sm" len="sm"/>
                      <a:tailEnd type="none" w="sm" len="sm"/>
                    </a:lnT>
                    <a:lnB w="12700" cap="flat" cmpd="sng">
                      <a:solidFill>
                        <a:srgbClr val="E2E8F0"/>
                      </a:solidFill>
                      <a:prstDash val="solid"/>
                      <a:round/>
                      <a:headEnd type="none" w="sm" len="sm"/>
                      <a:tailEnd type="none" w="sm" len="sm"/>
                    </a:lnB>
                    <a:solidFill>
                      <a:srgbClr val="032C64"/>
                    </a:solidFill>
                  </a:tcPr>
                </a:tc>
                <a:tc>
                  <a:txBody>
                    <a:bodyPr/>
                    <a:lstStyle/>
                    <a:p>
                      <a:pPr marL="0" marR="0" lvl="0" indent="0" algn="l" rtl="0">
                        <a:spcBef>
                          <a:spcPts val="0"/>
                        </a:spcBef>
                        <a:spcAft>
                          <a:spcPts val="0"/>
                        </a:spcAft>
                        <a:buClr>
                          <a:srgbClr val="FFFFFF"/>
                        </a:buClr>
                        <a:buSzPts val="2000"/>
                        <a:buFont typeface="Calibri"/>
                        <a:buNone/>
                      </a:pPr>
                      <a:r>
                        <a:rPr lang="en-US" sz="2000" b="1" u="none" strike="noStrike" cap="none" dirty="0">
                          <a:solidFill>
                            <a:schemeClr val="lt1"/>
                          </a:solidFill>
                          <a:latin typeface="Calibri"/>
                          <a:ea typeface="Calibri"/>
                          <a:cs typeface="Calibri"/>
                          <a:sym typeface="Calibri"/>
                        </a:rPr>
                        <a:t>Top Favorite (Share)</a:t>
                      </a:r>
                      <a:endParaRPr sz="2400" u="none" strike="noStrike" cap="none" dirty="0">
                        <a:solidFill>
                          <a:schemeClr val="lt1"/>
                        </a:solidFill>
                        <a:latin typeface="Calibri"/>
                        <a:ea typeface="Calibri"/>
                        <a:cs typeface="Calibri"/>
                        <a:sym typeface="Calibri"/>
                      </a:endParaRPr>
                    </a:p>
                  </a:txBody>
                  <a:tcPr marL="101600" marR="101600" marT="35000" marB="35000" anchor="ctr">
                    <a:lnL w="12700" cap="flat" cmpd="sng">
                      <a:solidFill>
                        <a:srgbClr val="E2E8F0"/>
                      </a:solidFill>
                      <a:prstDash val="solid"/>
                      <a:round/>
                      <a:headEnd type="none" w="sm" len="sm"/>
                      <a:tailEnd type="none" w="sm" len="sm"/>
                    </a:lnL>
                    <a:lnR w="12700" cap="flat" cmpd="sng">
                      <a:solidFill>
                        <a:srgbClr val="E2E8F0"/>
                      </a:solidFill>
                      <a:prstDash val="solid"/>
                      <a:round/>
                      <a:headEnd type="none" w="sm" len="sm"/>
                      <a:tailEnd type="none" w="sm" len="sm"/>
                    </a:lnR>
                    <a:lnT w="12700" cap="flat" cmpd="sng">
                      <a:solidFill>
                        <a:srgbClr val="E2E8F0"/>
                      </a:solidFill>
                      <a:prstDash val="solid"/>
                      <a:round/>
                      <a:headEnd type="none" w="sm" len="sm"/>
                      <a:tailEnd type="none" w="sm" len="sm"/>
                    </a:lnT>
                    <a:lnB w="12700" cap="flat" cmpd="sng">
                      <a:solidFill>
                        <a:srgbClr val="E2E8F0"/>
                      </a:solidFill>
                      <a:prstDash val="solid"/>
                      <a:round/>
                      <a:headEnd type="none" w="sm" len="sm"/>
                      <a:tailEnd type="none" w="sm" len="sm"/>
                    </a:lnB>
                    <a:solidFill>
                      <a:srgbClr val="032C64"/>
                    </a:solidFill>
                  </a:tcPr>
                </a:tc>
                <a:extLst>
                  <a:ext uri="{0D108BD9-81ED-4DB2-BD59-A6C34878D82A}">
                    <a16:rowId xmlns:a16="http://schemas.microsoft.com/office/drawing/2014/main" val="10000"/>
                  </a:ext>
                </a:extLst>
              </a:tr>
              <a:tr h="480000">
                <a:tc>
                  <a:txBody>
                    <a:bodyPr/>
                    <a:lstStyle/>
                    <a:p>
                      <a:pPr marL="0" marR="0" lvl="0" indent="0" algn="l" rtl="0">
                        <a:spcBef>
                          <a:spcPts val="0"/>
                        </a:spcBef>
                        <a:spcAft>
                          <a:spcPts val="0"/>
                        </a:spcAft>
                        <a:buClr>
                          <a:srgbClr val="032C64"/>
                        </a:buClr>
                        <a:buSzPts val="1800"/>
                        <a:buFont typeface="Calibri"/>
                        <a:buNone/>
                      </a:pPr>
                      <a:r>
                        <a:rPr lang="en-US" sz="1800" b="1" u="none" strike="noStrike" cap="none" dirty="0">
                          <a:solidFill>
                            <a:schemeClr val="dk1"/>
                          </a:solidFill>
                          <a:latin typeface="Calibri"/>
                          <a:ea typeface="Calibri"/>
                          <a:cs typeface="Calibri"/>
                          <a:sym typeface="Calibri"/>
                        </a:rPr>
                        <a:t>18-24  (n=120)</a:t>
                      </a:r>
                      <a:endParaRPr sz="2400" u="none" strike="noStrike" cap="none" dirty="0">
                        <a:solidFill>
                          <a:schemeClr val="dk1"/>
                        </a:solidFill>
                        <a:latin typeface="Calibri"/>
                        <a:ea typeface="Calibri"/>
                        <a:cs typeface="Calibri"/>
                        <a:sym typeface="Calibri"/>
                      </a:endParaRPr>
                    </a:p>
                  </a:txBody>
                  <a:tcPr marL="101600" marR="101600" marT="35000" marB="35000" anchor="ctr">
                    <a:lnL w="12700" cap="flat" cmpd="sng">
                      <a:solidFill>
                        <a:srgbClr val="E2E8F0"/>
                      </a:solidFill>
                      <a:prstDash val="solid"/>
                      <a:round/>
                      <a:headEnd type="none" w="sm" len="sm"/>
                      <a:tailEnd type="none" w="sm" len="sm"/>
                    </a:lnL>
                    <a:lnR w="12700" cap="flat" cmpd="sng">
                      <a:solidFill>
                        <a:srgbClr val="E2E8F0"/>
                      </a:solidFill>
                      <a:prstDash val="solid"/>
                      <a:round/>
                      <a:headEnd type="none" w="sm" len="sm"/>
                      <a:tailEnd type="none" w="sm" len="sm"/>
                    </a:lnR>
                    <a:lnT w="12700" cap="flat" cmpd="sng">
                      <a:solidFill>
                        <a:srgbClr val="E2E8F0"/>
                      </a:solidFill>
                      <a:prstDash val="solid"/>
                      <a:round/>
                      <a:headEnd type="none" w="sm" len="sm"/>
                      <a:tailEnd type="none" w="sm" len="sm"/>
                    </a:lnT>
                    <a:lnB w="12700" cap="flat" cmpd="sng" algn="ctr">
                      <a:solidFill>
                        <a:srgbClr val="E2E8F0"/>
                      </a:solidFill>
                      <a:prstDash val="solid"/>
                      <a:round/>
                      <a:headEnd type="none" w="sm" len="sm"/>
                      <a:tailEnd type="none" w="sm" len="sm"/>
                    </a:lnB>
                    <a:solidFill>
                      <a:srgbClr val="F5F5F5"/>
                    </a:solidFill>
                  </a:tcPr>
                </a:tc>
                <a:tc>
                  <a:txBody>
                    <a:bodyPr/>
                    <a:lstStyle/>
                    <a:p>
                      <a:pPr marL="0" marR="0" lvl="0" indent="0" algn="l" rtl="0">
                        <a:spcBef>
                          <a:spcPts val="0"/>
                        </a:spcBef>
                        <a:spcAft>
                          <a:spcPts val="0"/>
                        </a:spcAft>
                        <a:buClr>
                          <a:srgbClr val="333333"/>
                        </a:buClr>
                        <a:buSzPts val="1800"/>
                        <a:buFont typeface="Calibri"/>
                        <a:buNone/>
                      </a:pPr>
                      <a:r>
                        <a:rPr lang="en-US" sz="1800" u="none" strike="noStrike" cap="none" dirty="0">
                          <a:solidFill>
                            <a:schemeClr val="dk1"/>
                          </a:solidFill>
                          <a:latin typeface="Calibri"/>
                          <a:ea typeface="Calibri"/>
                          <a:cs typeface="Calibri"/>
                          <a:sym typeface="Calibri"/>
                        </a:rPr>
                        <a:t>Chocolate Chip (34.2%)</a:t>
                      </a:r>
                      <a:endParaRPr sz="2400" u="none" strike="noStrike" cap="none" dirty="0">
                        <a:solidFill>
                          <a:schemeClr val="dk1"/>
                        </a:solidFill>
                        <a:latin typeface="Calibri"/>
                        <a:ea typeface="Calibri"/>
                        <a:cs typeface="Calibri"/>
                        <a:sym typeface="Calibri"/>
                      </a:endParaRPr>
                    </a:p>
                  </a:txBody>
                  <a:tcPr marL="101600" marR="101600" marT="35000" marB="35000" anchor="ctr">
                    <a:lnL w="12700" cap="flat" cmpd="sng">
                      <a:solidFill>
                        <a:srgbClr val="E2E8F0"/>
                      </a:solidFill>
                      <a:prstDash val="solid"/>
                      <a:round/>
                      <a:headEnd type="none" w="sm" len="sm"/>
                      <a:tailEnd type="none" w="sm" len="sm"/>
                    </a:lnL>
                    <a:lnR w="12700" cap="flat" cmpd="sng">
                      <a:solidFill>
                        <a:srgbClr val="E2E8F0"/>
                      </a:solidFill>
                      <a:prstDash val="solid"/>
                      <a:round/>
                      <a:headEnd type="none" w="sm" len="sm"/>
                      <a:tailEnd type="none" w="sm" len="sm"/>
                    </a:lnR>
                    <a:lnT w="12700" cap="flat" cmpd="sng">
                      <a:solidFill>
                        <a:srgbClr val="E2E8F0"/>
                      </a:solidFill>
                      <a:prstDash val="solid"/>
                      <a:round/>
                      <a:headEnd type="none" w="sm" len="sm"/>
                      <a:tailEnd type="none" w="sm" len="sm"/>
                    </a:lnT>
                    <a:lnB w="12700" cap="flat" cmpd="sng" algn="ctr">
                      <a:solidFill>
                        <a:srgbClr val="E2E8F0"/>
                      </a:solidFill>
                      <a:prstDash val="solid"/>
                      <a:round/>
                      <a:headEnd type="none" w="sm" len="sm"/>
                      <a:tailEnd type="none" w="sm" len="sm"/>
                    </a:lnB>
                    <a:solidFill>
                      <a:srgbClr val="F5F5F5"/>
                    </a:solidFill>
                  </a:tcPr>
                </a:tc>
                <a:extLst>
                  <a:ext uri="{0D108BD9-81ED-4DB2-BD59-A6C34878D82A}">
                    <a16:rowId xmlns:a16="http://schemas.microsoft.com/office/drawing/2014/main" val="10001"/>
                  </a:ext>
                </a:extLst>
              </a:tr>
              <a:tr h="480000">
                <a:tc>
                  <a:txBody>
                    <a:bodyPr/>
                    <a:lstStyle/>
                    <a:p>
                      <a:pPr marL="0" marR="0" lvl="0" indent="0" algn="l" rtl="0">
                        <a:spcBef>
                          <a:spcPts val="0"/>
                        </a:spcBef>
                        <a:spcAft>
                          <a:spcPts val="0"/>
                        </a:spcAft>
                        <a:buClr>
                          <a:srgbClr val="032C64"/>
                        </a:buClr>
                        <a:buSzPts val="1800"/>
                        <a:buFont typeface="Calibri"/>
                        <a:buNone/>
                      </a:pPr>
                      <a:r>
                        <a:rPr lang="en-US" sz="1800" b="1" u="none" strike="noStrike" cap="none" dirty="0">
                          <a:solidFill>
                            <a:schemeClr val="dk1"/>
                          </a:solidFill>
                          <a:latin typeface="Calibri"/>
                          <a:ea typeface="Calibri"/>
                          <a:cs typeface="Calibri"/>
                          <a:sym typeface="Calibri"/>
                        </a:rPr>
                        <a:t>25-34  (n=178)</a:t>
                      </a:r>
                      <a:endParaRPr sz="2400" u="none" strike="noStrike" cap="none" dirty="0">
                        <a:solidFill>
                          <a:schemeClr val="dk1"/>
                        </a:solidFill>
                        <a:latin typeface="Calibri"/>
                        <a:ea typeface="Calibri"/>
                        <a:cs typeface="Calibri"/>
                        <a:sym typeface="Calibri"/>
                      </a:endParaRPr>
                    </a:p>
                  </a:txBody>
                  <a:tcPr marL="101600" marR="101600" marT="35000" marB="35000" anchor="ctr">
                    <a:lnL w="12700" cap="flat" cmpd="sng">
                      <a:solidFill>
                        <a:srgbClr val="E2E8F0"/>
                      </a:solidFill>
                      <a:prstDash val="solid"/>
                      <a:round/>
                      <a:headEnd type="none" w="sm" len="sm"/>
                      <a:tailEnd type="none" w="sm" len="sm"/>
                    </a:lnL>
                    <a:lnR w="12700" cap="flat" cmpd="sng">
                      <a:solidFill>
                        <a:srgbClr val="E2E8F0"/>
                      </a:solidFill>
                      <a:prstDash val="solid"/>
                      <a:round/>
                      <a:headEnd type="none" w="sm" len="sm"/>
                      <a:tailEnd type="none" w="sm" len="sm"/>
                    </a:lnR>
                    <a:lnT w="12700" cap="flat" cmpd="sng">
                      <a:solidFill>
                        <a:srgbClr val="E2E8F0"/>
                      </a:solidFill>
                      <a:prstDash val="solid"/>
                      <a:round/>
                      <a:headEnd type="none" w="sm" len="sm"/>
                      <a:tailEnd type="none" w="sm" len="sm"/>
                    </a:lnT>
                    <a:lnB w="12700" cap="flat" cmpd="sng">
                      <a:solidFill>
                        <a:srgbClr val="E2E8F0"/>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333333"/>
                        </a:buClr>
                        <a:buSzPts val="1800"/>
                        <a:buFont typeface="Calibri"/>
                        <a:buNone/>
                      </a:pPr>
                      <a:r>
                        <a:rPr lang="en-US" sz="1800" u="none" strike="noStrike" cap="none" dirty="0">
                          <a:solidFill>
                            <a:schemeClr val="dk1"/>
                          </a:solidFill>
                          <a:latin typeface="Calibri"/>
                          <a:ea typeface="Calibri"/>
                          <a:cs typeface="Calibri"/>
                          <a:sym typeface="Calibri"/>
                        </a:rPr>
                        <a:t>Chocolate Chip (28.7%)</a:t>
                      </a:r>
                      <a:endParaRPr sz="2400" u="none" strike="noStrike" cap="none" dirty="0">
                        <a:solidFill>
                          <a:schemeClr val="dk1"/>
                        </a:solidFill>
                        <a:latin typeface="Calibri"/>
                        <a:ea typeface="Calibri"/>
                        <a:cs typeface="Calibri"/>
                        <a:sym typeface="Calibri"/>
                      </a:endParaRPr>
                    </a:p>
                  </a:txBody>
                  <a:tcPr marL="101600" marR="101600" marT="35000" marB="35000" anchor="ctr">
                    <a:lnL w="12700" cap="flat" cmpd="sng">
                      <a:solidFill>
                        <a:srgbClr val="E2E8F0"/>
                      </a:solidFill>
                      <a:prstDash val="solid"/>
                      <a:round/>
                      <a:headEnd type="none" w="sm" len="sm"/>
                      <a:tailEnd type="none" w="sm" len="sm"/>
                    </a:lnL>
                    <a:lnR w="12700" cap="flat" cmpd="sng">
                      <a:solidFill>
                        <a:srgbClr val="E2E8F0"/>
                      </a:solidFill>
                      <a:prstDash val="solid"/>
                      <a:round/>
                      <a:headEnd type="none" w="sm" len="sm"/>
                      <a:tailEnd type="none" w="sm" len="sm"/>
                    </a:lnR>
                    <a:lnT w="12700" cap="flat" cmpd="sng">
                      <a:solidFill>
                        <a:srgbClr val="E2E8F0"/>
                      </a:solidFill>
                      <a:prstDash val="solid"/>
                      <a:round/>
                      <a:headEnd type="none" w="sm" len="sm"/>
                      <a:tailEnd type="none" w="sm" len="sm"/>
                    </a:lnT>
                    <a:lnB w="12700" cap="flat" cmpd="sng">
                      <a:solidFill>
                        <a:srgbClr val="E2E8F0"/>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480000">
                <a:tc>
                  <a:txBody>
                    <a:bodyPr/>
                    <a:lstStyle/>
                    <a:p>
                      <a:pPr marL="0" marR="0" lvl="0" indent="0" algn="l" rtl="0">
                        <a:spcBef>
                          <a:spcPts val="0"/>
                        </a:spcBef>
                        <a:spcAft>
                          <a:spcPts val="0"/>
                        </a:spcAft>
                        <a:buClr>
                          <a:srgbClr val="032C64"/>
                        </a:buClr>
                        <a:buSzPts val="1800"/>
                        <a:buFont typeface="Calibri"/>
                        <a:buNone/>
                      </a:pPr>
                      <a:r>
                        <a:rPr lang="en-US" sz="1800" b="1" u="none" strike="noStrike" cap="none" dirty="0">
                          <a:solidFill>
                            <a:schemeClr val="dk1"/>
                          </a:solidFill>
                          <a:latin typeface="Calibri"/>
                          <a:ea typeface="Calibri"/>
                          <a:cs typeface="Calibri"/>
                          <a:sym typeface="Calibri"/>
                        </a:rPr>
                        <a:t>35-44  (n=158)</a:t>
                      </a:r>
                      <a:endParaRPr sz="2400" u="none" strike="noStrike" cap="none" dirty="0">
                        <a:solidFill>
                          <a:schemeClr val="dk1"/>
                        </a:solidFill>
                        <a:latin typeface="Calibri"/>
                        <a:ea typeface="Calibri"/>
                        <a:cs typeface="Calibri"/>
                        <a:sym typeface="Calibri"/>
                      </a:endParaRPr>
                    </a:p>
                  </a:txBody>
                  <a:tcPr marL="101600" marR="101600" marT="35000" marB="35000" anchor="ctr">
                    <a:lnL w="12700" cap="flat" cmpd="sng">
                      <a:solidFill>
                        <a:srgbClr val="E2E8F0"/>
                      </a:solidFill>
                      <a:prstDash val="solid"/>
                      <a:round/>
                      <a:headEnd type="none" w="sm" len="sm"/>
                      <a:tailEnd type="none" w="sm" len="sm"/>
                    </a:lnL>
                    <a:lnR w="12700" cap="flat" cmpd="sng">
                      <a:solidFill>
                        <a:srgbClr val="E2E8F0"/>
                      </a:solidFill>
                      <a:prstDash val="solid"/>
                      <a:round/>
                      <a:headEnd type="none" w="sm" len="sm"/>
                      <a:tailEnd type="none" w="sm" len="sm"/>
                    </a:lnR>
                    <a:lnT w="12700" cap="flat" cmpd="sng">
                      <a:solidFill>
                        <a:srgbClr val="E2E8F0"/>
                      </a:solidFill>
                      <a:prstDash val="solid"/>
                      <a:round/>
                      <a:headEnd type="none" w="sm" len="sm"/>
                      <a:tailEnd type="none" w="sm" len="sm"/>
                    </a:lnT>
                    <a:lnB w="12700" cap="flat" cmpd="sng" algn="ctr">
                      <a:solidFill>
                        <a:srgbClr val="E2E8F0"/>
                      </a:solidFill>
                      <a:prstDash val="solid"/>
                      <a:round/>
                      <a:headEnd type="none" w="sm" len="sm"/>
                      <a:tailEnd type="none" w="sm" len="sm"/>
                    </a:lnB>
                    <a:solidFill>
                      <a:srgbClr val="F5F5F5"/>
                    </a:solidFill>
                  </a:tcPr>
                </a:tc>
                <a:tc>
                  <a:txBody>
                    <a:bodyPr/>
                    <a:lstStyle/>
                    <a:p>
                      <a:pPr marL="0" marR="0" lvl="0" indent="0" algn="l" rtl="0">
                        <a:spcBef>
                          <a:spcPts val="0"/>
                        </a:spcBef>
                        <a:spcAft>
                          <a:spcPts val="0"/>
                        </a:spcAft>
                        <a:buClr>
                          <a:srgbClr val="333333"/>
                        </a:buClr>
                        <a:buSzPts val="1800"/>
                        <a:buFont typeface="Calibri"/>
                        <a:buNone/>
                      </a:pPr>
                      <a:r>
                        <a:rPr lang="en-US" sz="1800" u="none" strike="noStrike" cap="none" dirty="0">
                          <a:solidFill>
                            <a:schemeClr val="dk1"/>
                          </a:solidFill>
                          <a:latin typeface="Calibri"/>
                          <a:ea typeface="Calibri"/>
                          <a:cs typeface="Calibri"/>
                          <a:sym typeface="Calibri"/>
                        </a:rPr>
                        <a:t>Chocolate Chip (38.0%)</a:t>
                      </a:r>
                      <a:endParaRPr sz="2400" u="none" strike="noStrike" cap="none" dirty="0">
                        <a:solidFill>
                          <a:schemeClr val="dk1"/>
                        </a:solidFill>
                        <a:latin typeface="Calibri"/>
                        <a:ea typeface="Calibri"/>
                        <a:cs typeface="Calibri"/>
                        <a:sym typeface="Calibri"/>
                      </a:endParaRPr>
                    </a:p>
                  </a:txBody>
                  <a:tcPr marL="101600" marR="101600" marT="35000" marB="35000" anchor="ctr">
                    <a:lnL w="12700" cap="flat" cmpd="sng">
                      <a:solidFill>
                        <a:srgbClr val="E2E8F0"/>
                      </a:solidFill>
                      <a:prstDash val="solid"/>
                      <a:round/>
                      <a:headEnd type="none" w="sm" len="sm"/>
                      <a:tailEnd type="none" w="sm" len="sm"/>
                    </a:lnL>
                    <a:lnR w="12700" cap="flat" cmpd="sng">
                      <a:solidFill>
                        <a:srgbClr val="E2E8F0"/>
                      </a:solidFill>
                      <a:prstDash val="solid"/>
                      <a:round/>
                      <a:headEnd type="none" w="sm" len="sm"/>
                      <a:tailEnd type="none" w="sm" len="sm"/>
                    </a:lnR>
                    <a:lnT w="12700" cap="flat" cmpd="sng">
                      <a:solidFill>
                        <a:srgbClr val="E2E8F0"/>
                      </a:solidFill>
                      <a:prstDash val="solid"/>
                      <a:round/>
                      <a:headEnd type="none" w="sm" len="sm"/>
                      <a:tailEnd type="none" w="sm" len="sm"/>
                    </a:lnT>
                    <a:lnB w="12700" cap="flat" cmpd="sng" algn="ctr">
                      <a:solidFill>
                        <a:srgbClr val="E2E8F0"/>
                      </a:solidFill>
                      <a:prstDash val="solid"/>
                      <a:round/>
                      <a:headEnd type="none" w="sm" len="sm"/>
                      <a:tailEnd type="none" w="sm" len="sm"/>
                    </a:lnB>
                    <a:solidFill>
                      <a:srgbClr val="F5F5F5"/>
                    </a:solidFill>
                  </a:tcPr>
                </a:tc>
                <a:extLst>
                  <a:ext uri="{0D108BD9-81ED-4DB2-BD59-A6C34878D82A}">
                    <a16:rowId xmlns:a16="http://schemas.microsoft.com/office/drawing/2014/main" val="10001"/>
                  </a:ext>
                </a:extLst>
              </a:tr>
              <a:tr h="480000">
                <a:tc>
                  <a:txBody>
                    <a:bodyPr/>
                    <a:lstStyle/>
                    <a:p>
                      <a:pPr marL="0" marR="0" lvl="0" indent="0" algn="l" rtl="0">
                        <a:spcBef>
                          <a:spcPts val="0"/>
                        </a:spcBef>
                        <a:spcAft>
                          <a:spcPts val="0"/>
                        </a:spcAft>
                        <a:buClr>
                          <a:srgbClr val="032C64"/>
                        </a:buClr>
                        <a:buSzPts val="1800"/>
                        <a:buFont typeface="Calibri"/>
                        <a:buNone/>
                      </a:pPr>
                      <a:r>
                        <a:rPr lang="en-US" sz="1800" b="1" u="none" strike="noStrike" cap="none" dirty="0">
                          <a:solidFill>
                            <a:schemeClr val="dk1"/>
                          </a:solidFill>
                          <a:latin typeface="Calibri"/>
                          <a:ea typeface="Calibri"/>
                          <a:cs typeface="Calibri"/>
                          <a:sym typeface="Calibri"/>
                        </a:rPr>
                        <a:t>45-54  (n=158)</a:t>
                      </a:r>
                      <a:endParaRPr sz="2400" u="none" strike="noStrike" cap="none" dirty="0">
                        <a:solidFill>
                          <a:schemeClr val="dk1"/>
                        </a:solidFill>
                        <a:latin typeface="Calibri"/>
                        <a:ea typeface="Calibri"/>
                        <a:cs typeface="Calibri"/>
                        <a:sym typeface="Calibri"/>
                      </a:endParaRPr>
                    </a:p>
                  </a:txBody>
                  <a:tcPr marL="101600" marR="101600" marT="35000" marB="35000" anchor="ctr">
                    <a:lnL w="12700" cap="flat" cmpd="sng">
                      <a:solidFill>
                        <a:srgbClr val="E2E8F0"/>
                      </a:solidFill>
                      <a:prstDash val="solid"/>
                      <a:round/>
                      <a:headEnd type="none" w="sm" len="sm"/>
                      <a:tailEnd type="none" w="sm" len="sm"/>
                    </a:lnL>
                    <a:lnR w="12700" cap="flat" cmpd="sng">
                      <a:solidFill>
                        <a:srgbClr val="E2E8F0"/>
                      </a:solidFill>
                      <a:prstDash val="solid"/>
                      <a:round/>
                      <a:headEnd type="none" w="sm" len="sm"/>
                      <a:tailEnd type="none" w="sm" len="sm"/>
                    </a:lnR>
                    <a:lnT w="12700" cap="flat" cmpd="sng">
                      <a:solidFill>
                        <a:srgbClr val="E2E8F0"/>
                      </a:solidFill>
                      <a:prstDash val="solid"/>
                      <a:round/>
                      <a:headEnd type="none" w="sm" len="sm"/>
                      <a:tailEnd type="none" w="sm" len="sm"/>
                    </a:lnT>
                    <a:lnB w="12700" cap="flat" cmpd="sng">
                      <a:solidFill>
                        <a:srgbClr val="E2E8F0"/>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333333"/>
                        </a:buClr>
                        <a:buSzPts val="1800"/>
                        <a:buFont typeface="Calibri"/>
                        <a:buNone/>
                      </a:pPr>
                      <a:r>
                        <a:rPr lang="en-US" sz="1800" u="none" strike="noStrike" cap="none" dirty="0">
                          <a:solidFill>
                            <a:schemeClr val="dk1"/>
                          </a:solidFill>
                          <a:latin typeface="Calibri"/>
                          <a:ea typeface="Calibri"/>
                          <a:cs typeface="Calibri"/>
                          <a:sym typeface="Calibri"/>
                        </a:rPr>
                        <a:t>Chocolate Chip (32.3%)</a:t>
                      </a:r>
                      <a:endParaRPr sz="2400" u="none" strike="noStrike" cap="none" dirty="0">
                        <a:solidFill>
                          <a:schemeClr val="dk1"/>
                        </a:solidFill>
                        <a:latin typeface="Calibri"/>
                        <a:ea typeface="Calibri"/>
                        <a:cs typeface="Calibri"/>
                        <a:sym typeface="Calibri"/>
                      </a:endParaRPr>
                    </a:p>
                  </a:txBody>
                  <a:tcPr marL="101600" marR="101600" marT="35000" marB="35000" anchor="ctr">
                    <a:lnL w="12700" cap="flat" cmpd="sng">
                      <a:solidFill>
                        <a:srgbClr val="E2E8F0"/>
                      </a:solidFill>
                      <a:prstDash val="solid"/>
                      <a:round/>
                      <a:headEnd type="none" w="sm" len="sm"/>
                      <a:tailEnd type="none" w="sm" len="sm"/>
                    </a:lnL>
                    <a:lnR w="12700" cap="flat" cmpd="sng">
                      <a:solidFill>
                        <a:srgbClr val="E2E8F0"/>
                      </a:solidFill>
                      <a:prstDash val="solid"/>
                      <a:round/>
                      <a:headEnd type="none" w="sm" len="sm"/>
                      <a:tailEnd type="none" w="sm" len="sm"/>
                    </a:lnR>
                    <a:lnT w="12700" cap="flat" cmpd="sng">
                      <a:solidFill>
                        <a:srgbClr val="E2E8F0"/>
                      </a:solidFill>
                      <a:prstDash val="solid"/>
                      <a:round/>
                      <a:headEnd type="none" w="sm" len="sm"/>
                      <a:tailEnd type="none" w="sm" len="sm"/>
                    </a:lnT>
                    <a:lnB w="12700" cap="flat" cmpd="sng">
                      <a:solidFill>
                        <a:srgbClr val="E2E8F0"/>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480000">
                <a:tc>
                  <a:txBody>
                    <a:bodyPr/>
                    <a:lstStyle/>
                    <a:p>
                      <a:pPr marL="0" marR="0" lvl="0" indent="0" algn="l" rtl="0">
                        <a:spcBef>
                          <a:spcPts val="0"/>
                        </a:spcBef>
                        <a:spcAft>
                          <a:spcPts val="0"/>
                        </a:spcAft>
                        <a:buClr>
                          <a:srgbClr val="032C64"/>
                        </a:buClr>
                        <a:buSzPts val="1800"/>
                        <a:buFont typeface="Calibri"/>
                        <a:buNone/>
                      </a:pPr>
                      <a:r>
                        <a:rPr lang="en-US" sz="1800" b="1" u="none" strike="noStrike" cap="none" dirty="0">
                          <a:solidFill>
                            <a:schemeClr val="dk1"/>
                          </a:solidFill>
                          <a:latin typeface="Calibri"/>
                          <a:ea typeface="Calibri"/>
                          <a:cs typeface="Calibri"/>
                          <a:sym typeface="Calibri"/>
                        </a:rPr>
                        <a:t>55-64  (n=168)</a:t>
                      </a:r>
                      <a:endParaRPr sz="2400" u="none" strike="noStrike" cap="none" dirty="0">
                        <a:solidFill>
                          <a:schemeClr val="dk1"/>
                        </a:solidFill>
                        <a:latin typeface="Calibri"/>
                        <a:ea typeface="Calibri"/>
                        <a:cs typeface="Calibri"/>
                        <a:sym typeface="Calibri"/>
                      </a:endParaRPr>
                    </a:p>
                  </a:txBody>
                  <a:tcPr marL="101600" marR="101600" marT="35000" marB="35000" anchor="ctr">
                    <a:lnL w="12700" cap="flat" cmpd="sng">
                      <a:solidFill>
                        <a:srgbClr val="E2E8F0"/>
                      </a:solidFill>
                      <a:prstDash val="solid"/>
                      <a:round/>
                      <a:headEnd type="none" w="sm" len="sm"/>
                      <a:tailEnd type="none" w="sm" len="sm"/>
                    </a:lnL>
                    <a:lnR w="12700" cap="flat" cmpd="sng">
                      <a:solidFill>
                        <a:srgbClr val="E2E8F0"/>
                      </a:solidFill>
                      <a:prstDash val="solid"/>
                      <a:round/>
                      <a:headEnd type="none" w="sm" len="sm"/>
                      <a:tailEnd type="none" w="sm" len="sm"/>
                    </a:lnR>
                    <a:lnT w="12700" cap="flat" cmpd="sng">
                      <a:solidFill>
                        <a:srgbClr val="E2E8F0"/>
                      </a:solidFill>
                      <a:prstDash val="solid"/>
                      <a:round/>
                      <a:headEnd type="none" w="sm" len="sm"/>
                      <a:tailEnd type="none" w="sm" len="sm"/>
                    </a:lnT>
                    <a:lnB w="12700" cap="flat" cmpd="sng" algn="ctr">
                      <a:solidFill>
                        <a:srgbClr val="E2E8F0"/>
                      </a:solidFill>
                      <a:prstDash val="solid"/>
                      <a:round/>
                      <a:headEnd type="none" w="sm" len="sm"/>
                      <a:tailEnd type="none" w="sm" len="sm"/>
                    </a:lnB>
                    <a:solidFill>
                      <a:srgbClr val="F5F5F5"/>
                    </a:solidFill>
                  </a:tcPr>
                </a:tc>
                <a:tc>
                  <a:txBody>
                    <a:bodyPr/>
                    <a:lstStyle/>
                    <a:p>
                      <a:pPr marL="0" marR="0" lvl="0" indent="0" algn="l" rtl="0">
                        <a:spcBef>
                          <a:spcPts val="0"/>
                        </a:spcBef>
                        <a:spcAft>
                          <a:spcPts val="0"/>
                        </a:spcAft>
                        <a:buClr>
                          <a:srgbClr val="333333"/>
                        </a:buClr>
                        <a:buSzPts val="1800"/>
                        <a:buFont typeface="Calibri"/>
                        <a:buNone/>
                      </a:pPr>
                      <a:r>
                        <a:rPr lang="en-US" sz="1800" u="none" strike="noStrike" cap="none" dirty="0">
                          <a:solidFill>
                            <a:schemeClr val="dk1"/>
                          </a:solidFill>
                          <a:latin typeface="Calibri"/>
                          <a:ea typeface="Calibri"/>
                          <a:cs typeface="Calibri"/>
                          <a:sym typeface="Calibri"/>
                        </a:rPr>
                        <a:t>Chocolate Chip (32.7%)</a:t>
                      </a:r>
                      <a:endParaRPr sz="2400" u="none" strike="noStrike" cap="none" dirty="0">
                        <a:solidFill>
                          <a:schemeClr val="dk1"/>
                        </a:solidFill>
                        <a:latin typeface="Calibri"/>
                        <a:ea typeface="Calibri"/>
                        <a:cs typeface="Calibri"/>
                        <a:sym typeface="Calibri"/>
                      </a:endParaRPr>
                    </a:p>
                  </a:txBody>
                  <a:tcPr marL="101600" marR="101600" marT="35000" marB="35000" anchor="ctr">
                    <a:lnL w="12700" cap="flat" cmpd="sng">
                      <a:solidFill>
                        <a:srgbClr val="E2E8F0"/>
                      </a:solidFill>
                      <a:prstDash val="solid"/>
                      <a:round/>
                      <a:headEnd type="none" w="sm" len="sm"/>
                      <a:tailEnd type="none" w="sm" len="sm"/>
                    </a:lnL>
                    <a:lnR w="12700" cap="flat" cmpd="sng">
                      <a:solidFill>
                        <a:srgbClr val="E2E8F0"/>
                      </a:solidFill>
                      <a:prstDash val="solid"/>
                      <a:round/>
                      <a:headEnd type="none" w="sm" len="sm"/>
                      <a:tailEnd type="none" w="sm" len="sm"/>
                    </a:lnR>
                    <a:lnT w="12700" cap="flat" cmpd="sng">
                      <a:solidFill>
                        <a:srgbClr val="E2E8F0"/>
                      </a:solidFill>
                      <a:prstDash val="solid"/>
                      <a:round/>
                      <a:headEnd type="none" w="sm" len="sm"/>
                      <a:tailEnd type="none" w="sm" len="sm"/>
                    </a:lnT>
                    <a:lnB w="12700" cap="flat" cmpd="sng" algn="ctr">
                      <a:solidFill>
                        <a:srgbClr val="E2E8F0"/>
                      </a:solidFill>
                      <a:prstDash val="solid"/>
                      <a:round/>
                      <a:headEnd type="none" w="sm" len="sm"/>
                      <a:tailEnd type="none" w="sm" len="sm"/>
                    </a:lnB>
                    <a:solidFill>
                      <a:srgbClr val="F5F5F5"/>
                    </a:solidFill>
                  </a:tcPr>
                </a:tc>
                <a:extLst>
                  <a:ext uri="{0D108BD9-81ED-4DB2-BD59-A6C34878D82A}">
                    <a16:rowId xmlns:a16="http://schemas.microsoft.com/office/drawing/2014/main" val="10001"/>
                  </a:ext>
                </a:extLst>
              </a:tr>
              <a:tr h="480000">
                <a:tc>
                  <a:txBody>
                    <a:bodyPr/>
                    <a:lstStyle/>
                    <a:p>
                      <a:pPr marL="0" marR="0" lvl="0" indent="0" algn="l" rtl="0">
                        <a:spcBef>
                          <a:spcPts val="0"/>
                        </a:spcBef>
                        <a:spcAft>
                          <a:spcPts val="0"/>
                        </a:spcAft>
                        <a:buClr>
                          <a:srgbClr val="032C64"/>
                        </a:buClr>
                        <a:buSzPts val="1800"/>
                        <a:buFont typeface="Calibri"/>
                        <a:buNone/>
                      </a:pPr>
                      <a:r>
                        <a:rPr lang="en-US" sz="1800" b="1" u="none" strike="noStrike" cap="none" dirty="0">
                          <a:solidFill>
                            <a:schemeClr val="dk1"/>
                          </a:solidFill>
                          <a:latin typeface="Calibri"/>
                          <a:ea typeface="Calibri"/>
                          <a:cs typeface="Calibri"/>
                          <a:sym typeface="Calibri"/>
                        </a:rPr>
                        <a:t>65+     (n=218)</a:t>
                      </a:r>
                      <a:endParaRPr sz="2400" u="none" strike="noStrike" cap="none" dirty="0">
                        <a:solidFill>
                          <a:schemeClr val="dk1"/>
                        </a:solidFill>
                        <a:latin typeface="Calibri"/>
                        <a:ea typeface="Calibri"/>
                        <a:cs typeface="Calibri"/>
                        <a:sym typeface="Calibri"/>
                      </a:endParaRPr>
                    </a:p>
                  </a:txBody>
                  <a:tcPr marL="101600" marR="101600" marT="35000" marB="35000" anchor="ctr">
                    <a:lnL w="12700" cap="flat" cmpd="sng">
                      <a:solidFill>
                        <a:srgbClr val="E2E8F0"/>
                      </a:solidFill>
                      <a:prstDash val="solid"/>
                      <a:round/>
                      <a:headEnd type="none" w="sm" len="sm"/>
                      <a:tailEnd type="none" w="sm" len="sm"/>
                    </a:lnL>
                    <a:lnR w="12700" cap="flat" cmpd="sng">
                      <a:solidFill>
                        <a:srgbClr val="E2E8F0"/>
                      </a:solidFill>
                      <a:prstDash val="solid"/>
                      <a:round/>
                      <a:headEnd type="none" w="sm" len="sm"/>
                      <a:tailEnd type="none" w="sm" len="sm"/>
                    </a:lnR>
                    <a:lnT w="12700" cap="flat" cmpd="sng">
                      <a:solidFill>
                        <a:srgbClr val="E2E8F0"/>
                      </a:solidFill>
                      <a:prstDash val="solid"/>
                      <a:round/>
                      <a:headEnd type="none" w="sm" len="sm"/>
                      <a:tailEnd type="none" w="sm" len="sm"/>
                    </a:lnT>
                    <a:lnB w="12700" cap="flat" cmpd="sng">
                      <a:solidFill>
                        <a:srgbClr val="E2E8F0"/>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333333"/>
                        </a:buClr>
                        <a:buSzPts val="1800"/>
                        <a:buFont typeface="Calibri"/>
                        <a:buNone/>
                      </a:pPr>
                      <a:r>
                        <a:rPr lang="en-US" sz="1800" u="none" strike="noStrike" cap="none" dirty="0">
                          <a:solidFill>
                            <a:schemeClr val="dk1"/>
                          </a:solidFill>
                          <a:latin typeface="Calibri"/>
                          <a:ea typeface="Calibri"/>
                          <a:cs typeface="Calibri"/>
                          <a:sym typeface="Calibri"/>
                        </a:rPr>
                        <a:t>Chocolate Chip (22.0%)</a:t>
                      </a:r>
                      <a:endParaRPr sz="2400" u="none" strike="noStrike" cap="none" dirty="0">
                        <a:solidFill>
                          <a:schemeClr val="dk1"/>
                        </a:solidFill>
                        <a:latin typeface="Calibri"/>
                        <a:ea typeface="Calibri"/>
                        <a:cs typeface="Calibri"/>
                        <a:sym typeface="Calibri"/>
                      </a:endParaRPr>
                    </a:p>
                  </a:txBody>
                  <a:tcPr marL="101600" marR="101600" marT="35000" marB="35000" anchor="ctr">
                    <a:lnL w="12700" cap="flat" cmpd="sng">
                      <a:solidFill>
                        <a:srgbClr val="E2E8F0"/>
                      </a:solidFill>
                      <a:prstDash val="solid"/>
                      <a:round/>
                      <a:headEnd type="none" w="sm" len="sm"/>
                      <a:tailEnd type="none" w="sm" len="sm"/>
                    </a:lnL>
                    <a:lnR w="12700" cap="flat" cmpd="sng">
                      <a:solidFill>
                        <a:srgbClr val="E2E8F0"/>
                      </a:solidFill>
                      <a:prstDash val="solid"/>
                      <a:round/>
                      <a:headEnd type="none" w="sm" len="sm"/>
                      <a:tailEnd type="none" w="sm" len="sm"/>
                    </a:lnR>
                    <a:lnT w="12700" cap="flat" cmpd="sng">
                      <a:solidFill>
                        <a:srgbClr val="E2E8F0"/>
                      </a:solidFill>
                      <a:prstDash val="solid"/>
                      <a:round/>
                      <a:headEnd type="none" w="sm" len="sm"/>
                      <a:tailEnd type="none" w="sm" len="sm"/>
                    </a:lnT>
                    <a:lnB w="12700" cap="flat" cmpd="sng">
                      <a:solidFill>
                        <a:srgbClr val="E2E8F0"/>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82"/>
        <p:cNvGrpSpPr/>
        <p:nvPr/>
      </p:nvGrpSpPr>
      <p:grpSpPr>
        <a:xfrm>
          <a:off x="0" y="0"/>
          <a:ext cx="0" cy="0"/>
          <a:chOff x="0" y="0"/>
          <a:chExt cx="0" cy="0"/>
        </a:xfrm>
      </p:grpSpPr>
      <p:sp>
        <p:nvSpPr>
          <p:cNvPr id="283" name="Google Shape;283;p30"/>
          <p:cNvSpPr/>
          <p:nvPr/>
        </p:nvSpPr>
        <p:spPr>
          <a:xfrm>
            <a:off x="824485" y="616980"/>
            <a:ext cx="10542900" cy="7314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32C64"/>
              </a:buClr>
              <a:buSzPts val="3200"/>
              <a:buFont typeface="Cambria"/>
              <a:buNone/>
            </a:pPr>
            <a:r>
              <a:rPr lang="en-US" sz="3200" b="1" i="0" u="none" strike="noStrike" cap="none" dirty="0">
                <a:solidFill>
                  <a:schemeClr val="dk1"/>
                </a:solidFill>
                <a:latin typeface="Cambria"/>
                <a:ea typeface="Cambria"/>
                <a:cs typeface="Cambria"/>
                <a:sym typeface="Cambria"/>
              </a:rPr>
              <a:t>The Runner-Up Flips With Age</a:t>
            </a:r>
            <a:endParaRPr sz="3200" b="0" i="0" u="none" strike="noStrike" cap="none" dirty="0">
              <a:solidFill>
                <a:schemeClr val="dk1"/>
              </a:solidFill>
              <a:latin typeface="Calibri"/>
              <a:ea typeface="Calibri"/>
              <a:cs typeface="Calibri"/>
              <a:sym typeface="Calibri"/>
            </a:endParaRPr>
          </a:p>
        </p:txBody>
      </p:sp>
      <p:graphicFrame>
        <p:nvGraphicFramePr>
          <p:cNvPr id="284" name="Chart 283"/>
          <p:cNvGraphicFramePr>
            <a:graphicFrameLocks noGrp="1"/>
          </p:cNvGraphicFramePr>
          <p:nvPr/>
        </p:nvGraphicFramePr>
        <p:xfrm>
          <a:off x="870205" y="1485660"/>
          <a:ext cx="10451600" cy="3401550"/>
        </p:xfrm>
        <a:graphic>
          <a:graphicData uri="http://schemas.openxmlformats.org/drawingml/2006/chart">
            <c:chart xmlns:c="http://schemas.openxmlformats.org/drawingml/2006/chart" r:id="rId2"/>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6"/>
        <p:cNvGrpSpPr/>
        <p:nvPr/>
      </p:nvGrpSpPr>
      <p:grpSpPr>
        <a:xfrm>
          <a:off x="0" y="0"/>
          <a:ext cx="0" cy="0"/>
          <a:chOff x="0" y="0"/>
          <a:chExt cx="0" cy="0"/>
        </a:xfrm>
      </p:grpSpPr>
      <p:sp>
        <p:nvSpPr>
          <p:cNvPr id="57" name="Google Shape;57;p10"/>
          <p:cNvSpPr/>
          <p:nvPr/>
        </p:nvSpPr>
        <p:spPr>
          <a:xfrm>
            <a:off x="822960" y="1097280"/>
            <a:ext cx="10542900" cy="8229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32C64"/>
              </a:buClr>
              <a:buSzPts val="3600"/>
              <a:buFont typeface="Cambria"/>
              <a:buNone/>
            </a:pPr>
            <a:r>
              <a:rPr lang="en-US" sz="3600" b="1" i="0" u="none" strike="noStrike" cap="none">
                <a:solidFill>
                  <a:schemeClr val="dk1"/>
                </a:solidFill>
                <a:latin typeface="Cambria"/>
                <a:ea typeface="Cambria"/>
                <a:cs typeface="Cambria"/>
                <a:sym typeface="Cambria"/>
              </a:rPr>
              <a:t>What's Driving These Preferences</a:t>
            </a:r>
            <a:endParaRPr sz="3600" b="0" i="0" u="none" strike="noStrike" cap="none">
              <a:solidFill>
                <a:schemeClr val="dk1"/>
              </a:solidFill>
              <a:latin typeface="Calibri"/>
              <a:ea typeface="Calibri"/>
              <a:cs typeface="Calibri"/>
              <a:sym typeface="Calibri"/>
            </a:endParaRPr>
          </a:p>
        </p:txBody>
      </p:sp>
      <p:sp>
        <p:nvSpPr>
          <p:cNvPr id="58" name="Google Shape;58;p10"/>
          <p:cNvSpPr/>
          <p:nvPr/>
        </p:nvSpPr>
        <p:spPr>
          <a:xfrm>
            <a:off x="516636" y="2423160"/>
            <a:ext cx="3383400" cy="2743200"/>
          </a:xfrm>
          <a:prstGeom prst="roundRect">
            <a:avLst>
              <a:gd name="adj" fmla="val 4000"/>
            </a:avLst>
          </a:prstGeom>
          <a:solidFill>
            <a:srgbClr val="F5F5F5"/>
          </a:solidFill>
          <a:ln>
            <a:noFill/>
          </a:ln>
          <a:effectLst>
            <a:outerShdw blurRad="114300" dist="38100" dir="5400000" algn="bl" rotWithShape="0">
              <a:srgbClr val="000000">
                <a:alpha val="102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pic>
        <p:nvPicPr>
          <p:cNvPr id="59" name="Google Shape;59;p10" descr="assets/icon_clipboard.png"/>
          <p:cNvPicPr preferRelativeResize="0"/>
          <p:nvPr/>
        </p:nvPicPr>
        <p:blipFill rotWithShape="1">
          <a:blip r:embed="rId3">
            <a:alphaModFix/>
          </a:blip>
          <a:srcRect/>
          <a:stretch/>
        </p:blipFill>
        <p:spPr>
          <a:xfrm>
            <a:off x="882396" y="2743200"/>
            <a:ext cx="777240" cy="777240"/>
          </a:xfrm>
          <a:prstGeom prst="rect">
            <a:avLst/>
          </a:prstGeom>
          <a:noFill/>
          <a:ln>
            <a:noFill/>
          </a:ln>
        </p:spPr>
      </p:pic>
      <p:sp>
        <p:nvSpPr>
          <p:cNvPr id="60" name="Google Shape;60;p10"/>
          <p:cNvSpPr/>
          <p:nvPr/>
        </p:nvSpPr>
        <p:spPr>
          <a:xfrm>
            <a:off x="882400" y="3529365"/>
            <a:ext cx="2651700" cy="1317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32C64"/>
              </a:buClr>
              <a:buSzPts val="2100"/>
              <a:buFont typeface="Cambria"/>
              <a:buNone/>
            </a:pPr>
            <a:r>
              <a:rPr lang="en-US" sz="2100" b="1" dirty="0">
                <a:solidFill>
                  <a:schemeClr val="dk1"/>
                </a:solidFill>
                <a:latin typeface="Cambria"/>
                <a:ea typeface="Calibri"/>
                <a:cs typeface="Calibri"/>
                <a:sym typeface="Cambria"/>
              </a:rPr>
              <a:t>Chocolate Chip Wins Everywhere</a:t>
            </a:r>
          </a:p>
          <a:p>
            <a:pPr>
              <a:spcBef>
                <a:spcPts val="600"/>
              </a:spcBef>
            </a:pPr>
            <a:r>
              <a:rPr lang="en-US" sz="1400" dirty="0">
                <a:solidFill>
                  <a:schemeClr val="dk1"/>
                </a:solidFill>
                <a:latin typeface="Calibri"/>
                <a:ea typeface="Calibri"/>
                <a:cs typeface="Calibri"/>
                <a:sym typeface="Calibri"/>
              </a:rPr>
              <a:t>It's the #1 pick in all six age brackets, and it captures more than double the share of the #2 cookie overall.</a:t>
            </a:r>
            <a:endParaRPr sz="1400" dirty="0">
              <a:solidFill>
                <a:schemeClr val="dk1"/>
              </a:solidFill>
              <a:latin typeface="Calibri"/>
              <a:ea typeface="Calibri"/>
              <a:cs typeface="Calibri"/>
              <a:sym typeface="Calibri"/>
            </a:endParaRPr>
          </a:p>
        </p:txBody>
      </p:sp>
      <p:sp>
        <p:nvSpPr>
          <p:cNvPr id="61" name="Google Shape;61;p10"/>
          <p:cNvSpPr/>
          <p:nvPr/>
        </p:nvSpPr>
        <p:spPr>
          <a:xfrm>
            <a:off x="4402836" y="2423160"/>
            <a:ext cx="3383400" cy="2743200"/>
          </a:xfrm>
          <a:prstGeom prst="roundRect">
            <a:avLst>
              <a:gd name="adj" fmla="val 4000"/>
            </a:avLst>
          </a:prstGeom>
          <a:solidFill>
            <a:srgbClr val="F5F5F5"/>
          </a:solidFill>
          <a:ln>
            <a:noFill/>
          </a:ln>
          <a:effectLst>
            <a:outerShdw blurRad="114300" dist="38100" dir="5400000" algn="bl" rotWithShape="0">
              <a:srgbClr val="000000">
                <a:alpha val="102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2" name="Google Shape;62;p10" descr="assets/icon_structure.png"/>
          <p:cNvPicPr preferRelativeResize="0"/>
          <p:nvPr/>
        </p:nvPicPr>
        <p:blipFill rotWithShape="1">
          <a:blip r:embed="rId4">
            <a:alphaModFix/>
          </a:blip>
          <a:srcRect/>
          <a:stretch/>
        </p:blipFill>
        <p:spPr>
          <a:xfrm>
            <a:off x="4768596" y="2743200"/>
            <a:ext cx="777240" cy="777240"/>
          </a:xfrm>
          <a:prstGeom prst="rect">
            <a:avLst/>
          </a:prstGeom>
          <a:noFill/>
          <a:ln>
            <a:noFill/>
          </a:ln>
        </p:spPr>
      </p:pic>
      <p:sp>
        <p:nvSpPr>
          <p:cNvPr id="63" name="Google Shape;63;p10"/>
          <p:cNvSpPr/>
          <p:nvPr/>
        </p:nvSpPr>
        <p:spPr>
          <a:xfrm>
            <a:off x="4768600" y="3529378"/>
            <a:ext cx="2871000" cy="1637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32C64"/>
              </a:buClr>
              <a:buSzPts val="2100"/>
              <a:buFont typeface="Cambria"/>
              <a:buNone/>
            </a:pPr>
            <a:r>
              <a:rPr lang="en-US" sz="2100" b="1" dirty="0">
                <a:solidFill>
                  <a:schemeClr val="dk1"/>
                </a:solidFill>
                <a:latin typeface="Cambria"/>
                <a:ea typeface="Cambria"/>
                <a:cs typeface="Cambria"/>
                <a:sym typeface="Cambria"/>
              </a:rPr>
              <a:t>Age Splits the Field in Two</a:t>
            </a:r>
          </a:p>
          <a:p>
            <a:pPr>
              <a:spcBef>
                <a:spcPts val="600"/>
              </a:spcBef>
            </a:pPr>
            <a:r>
              <a:rPr lang="en-US" sz="1400" dirty="0">
                <a:solidFill>
                  <a:schemeClr val="dk1"/>
                </a:solidFill>
                <a:latin typeface="Calibri"/>
                <a:ea typeface="Calibri"/>
                <a:cs typeface="Calibri"/>
                <a:sym typeface="Calibri"/>
              </a:rPr>
              <a:t>Double Chocolate is a strong #2 under 35 but nearly disappears at 55+. Oatmeal Raisin and Shortbread move the opposite way.</a:t>
            </a:r>
            <a:endParaRPr sz="1400" dirty="0">
              <a:solidFill>
                <a:schemeClr val="dk1"/>
              </a:solidFill>
              <a:latin typeface="Calibri"/>
              <a:ea typeface="Calibri"/>
              <a:cs typeface="Calibri"/>
              <a:sym typeface="Calibri"/>
            </a:endParaRPr>
          </a:p>
        </p:txBody>
      </p:sp>
      <p:sp>
        <p:nvSpPr>
          <p:cNvPr id="64" name="Google Shape;64;p10"/>
          <p:cNvSpPr/>
          <p:nvPr/>
        </p:nvSpPr>
        <p:spPr>
          <a:xfrm>
            <a:off x="8369919" y="2423160"/>
            <a:ext cx="3383400" cy="2743200"/>
          </a:xfrm>
          <a:prstGeom prst="roundRect">
            <a:avLst>
              <a:gd name="adj" fmla="val 4000"/>
            </a:avLst>
          </a:prstGeom>
          <a:solidFill>
            <a:srgbClr val="F5F5F5"/>
          </a:solidFill>
          <a:ln>
            <a:noFill/>
          </a:ln>
          <a:effectLst>
            <a:outerShdw blurRad="114300" dist="38100" dir="5400000" algn="bl" rotWithShape="0">
              <a:srgbClr val="000000">
                <a:alpha val="102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5" name="Google Shape;65;p10" descr="assets/icon_check.png"/>
          <p:cNvPicPr preferRelativeResize="0"/>
          <p:nvPr/>
        </p:nvPicPr>
        <p:blipFill rotWithShape="1">
          <a:blip r:embed="rId5">
            <a:alphaModFix/>
          </a:blip>
          <a:srcRect/>
          <a:stretch/>
        </p:blipFill>
        <p:spPr>
          <a:xfrm>
            <a:off x="8654796" y="2743200"/>
            <a:ext cx="777240" cy="777240"/>
          </a:xfrm>
          <a:prstGeom prst="rect">
            <a:avLst/>
          </a:prstGeom>
          <a:noFill/>
          <a:ln>
            <a:noFill/>
          </a:ln>
        </p:spPr>
      </p:pic>
      <p:sp>
        <p:nvSpPr>
          <p:cNvPr id="66" name="Google Shape;66;p10"/>
          <p:cNvSpPr/>
          <p:nvPr/>
        </p:nvSpPr>
        <p:spPr>
          <a:xfrm>
            <a:off x="8654850" y="3529365"/>
            <a:ext cx="2651700" cy="1317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32C64"/>
              </a:buClr>
              <a:buSzPts val="2100"/>
              <a:buFont typeface="Cambria"/>
              <a:buNone/>
            </a:pPr>
            <a:r>
              <a:rPr lang="en-US" sz="2100" b="1" dirty="0">
                <a:solidFill>
                  <a:schemeClr val="dk1"/>
                </a:solidFill>
                <a:latin typeface="Cambria"/>
                <a:ea typeface="Cambria"/>
                <a:cs typeface="Cambria"/>
                <a:sym typeface="Cambria"/>
              </a:rPr>
              <a:t>The Why Differs by Age</a:t>
            </a:r>
          </a:p>
          <a:p>
            <a:pPr>
              <a:spcBef>
                <a:spcPts val="600"/>
              </a:spcBef>
            </a:pPr>
            <a:r>
              <a:rPr lang="en-US" sz="1400" dirty="0">
                <a:solidFill>
                  <a:schemeClr val="dk1"/>
                </a:solidFill>
                <a:latin typeface="Calibri"/>
                <a:ea typeface="Calibri"/>
                <a:cs typeface="Calibri"/>
                <a:sym typeface="Calibri"/>
              </a:rPr>
              <a:t>Under-35s buy cookies more often and lean indulgent. Respondents 65+ lean nostalgic and favor cookies that pair with coffee or tea.</a:t>
            </a:r>
            <a:endParaRPr sz="1400" dirty="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85AA7-5D73-03B8-6488-4512CC93731E}"/>
              </a:ext>
            </a:extLst>
          </p:cNvPr>
          <p:cNvSpPr>
            <a:spLocks noGrp="1"/>
          </p:cNvSpPr>
          <p:nvPr>
            <p:ph type="title"/>
          </p:nvPr>
        </p:nvSpPr>
        <p:spPr/>
        <p:txBody>
          <a:bodyPr/>
          <a:lstStyle/>
          <a:p>
            <a:r>
              <a:rPr lang="en-US" dirty="0"/>
              <a:t>Opening Day Menu Recommendation</a:t>
            </a:r>
          </a:p>
        </p:txBody>
      </p:sp>
    </p:spTree>
    <p:extLst>
      <p:ext uri="{BB962C8B-B14F-4D97-AF65-F5344CB8AC3E}">
        <p14:creationId xmlns:p14="http://schemas.microsoft.com/office/powerpoint/2010/main" val="40297073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41"/>
        <p:cNvGrpSpPr/>
        <p:nvPr/>
      </p:nvGrpSpPr>
      <p:grpSpPr>
        <a:xfrm>
          <a:off x="0" y="0"/>
          <a:ext cx="0" cy="0"/>
          <a:chOff x="0" y="0"/>
          <a:chExt cx="0" cy="0"/>
        </a:xfrm>
      </p:grpSpPr>
      <p:sp>
        <p:nvSpPr>
          <p:cNvPr id="142" name="Google Shape;142;p18"/>
          <p:cNvSpPr/>
          <p:nvPr/>
        </p:nvSpPr>
        <p:spPr>
          <a:xfrm>
            <a:off x="822960" y="1005840"/>
            <a:ext cx="10542900" cy="8229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32C64"/>
              </a:buClr>
              <a:buSzPts val="3600"/>
              <a:buFont typeface="Cambria"/>
              <a:buNone/>
            </a:pPr>
            <a:r>
              <a:rPr lang="en-US" sz="3600" b="1" dirty="0">
                <a:solidFill>
                  <a:schemeClr val="dk1"/>
                </a:solidFill>
                <a:latin typeface="Cambria"/>
                <a:ea typeface="Cambria"/>
                <a:cs typeface="Cambria"/>
                <a:sym typeface="Cambria"/>
              </a:rPr>
              <a:t>Core Opening Day Lineup</a:t>
            </a:r>
            <a:endParaRPr sz="3600" b="0" i="0" u="none" strike="noStrike" cap="none" dirty="0">
              <a:solidFill>
                <a:schemeClr val="dk1"/>
              </a:solidFill>
              <a:latin typeface="Calibri"/>
              <a:ea typeface="Calibri"/>
              <a:cs typeface="Calibri"/>
              <a:sym typeface="Calibri"/>
            </a:endParaRPr>
          </a:p>
        </p:txBody>
      </p:sp>
      <p:sp>
        <p:nvSpPr>
          <p:cNvPr id="143" name="Google Shape;143;p18"/>
          <p:cNvSpPr/>
          <p:nvPr/>
        </p:nvSpPr>
        <p:spPr>
          <a:xfrm>
            <a:off x="516636" y="2651760"/>
            <a:ext cx="3383400" cy="2651700"/>
          </a:xfrm>
          <a:prstGeom prst="roundRect">
            <a:avLst>
              <a:gd name="adj" fmla="val 4138"/>
            </a:avLst>
          </a:prstGeom>
          <a:solidFill>
            <a:srgbClr val="FFFFFF"/>
          </a:solidFill>
          <a:ln w="12700" cap="flat" cmpd="sng">
            <a:solidFill>
              <a:srgbClr val="F5F5F5"/>
            </a:solidFill>
            <a:prstDash val="solid"/>
            <a:round/>
            <a:headEnd type="none" w="sm" len="sm"/>
            <a:tailEnd type="none" w="sm" len="sm"/>
          </a:ln>
          <a:effectLst>
            <a:outerShdw blurRad="114300" dist="38100" dir="5400000" algn="bl" rotWithShape="0">
              <a:srgbClr val="000000">
                <a:alpha val="102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8"/>
          <p:cNvSpPr/>
          <p:nvPr/>
        </p:nvSpPr>
        <p:spPr>
          <a:xfrm>
            <a:off x="836676" y="2880360"/>
            <a:ext cx="731400" cy="6402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F47721"/>
              </a:buClr>
              <a:buSzPts val="3000"/>
              <a:buFont typeface="Cambria"/>
              <a:buNone/>
            </a:pPr>
            <a:r>
              <a:rPr lang="en-US" sz="3000" b="1" i="0" u="none" strike="noStrike" cap="none">
                <a:solidFill>
                  <a:schemeClr val="dk1"/>
                </a:solidFill>
                <a:latin typeface="Cambria"/>
                <a:ea typeface="Cambria"/>
                <a:cs typeface="Cambria"/>
                <a:sym typeface="Cambria"/>
              </a:rPr>
              <a:t>1</a:t>
            </a:r>
            <a:endParaRPr sz="3000" b="0" i="0" u="none" strike="noStrike" cap="none">
              <a:solidFill>
                <a:schemeClr val="dk1"/>
              </a:solidFill>
              <a:latin typeface="Calibri"/>
              <a:ea typeface="Calibri"/>
              <a:cs typeface="Calibri"/>
              <a:sym typeface="Calibri"/>
            </a:endParaRPr>
          </a:p>
        </p:txBody>
      </p:sp>
      <p:sp>
        <p:nvSpPr>
          <p:cNvPr id="145" name="Google Shape;145;p18"/>
          <p:cNvSpPr/>
          <p:nvPr/>
        </p:nvSpPr>
        <p:spPr>
          <a:xfrm>
            <a:off x="836675" y="3611874"/>
            <a:ext cx="2743200" cy="10638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32C64"/>
              </a:buClr>
              <a:buSzPts val="2400"/>
              <a:buFont typeface="Cambria"/>
              <a:buNone/>
            </a:pPr>
            <a:r>
              <a:rPr lang="en-US" sz="2400" b="1" dirty="0">
                <a:solidFill>
                  <a:schemeClr val="dk1"/>
                </a:solidFill>
                <a:latin typeface="Cambria"/>
                <a:ea typeface="Calibri"/>
                <a:cs typeface="Calibri"/>
                <a:sym typeface="Cambria"/>
              </a:rPr>
              <a:t>Chocolate Chip</a:t>
            </a:r>
          </a:p>
          <a:p>
            <a:pPr>
              <a:spcBef>
                <a:spcPts val="600"/>
              </a:spcBef>
            </a:pPr>
            <a:r>
              <a:rPr lang="en-US" sz="1400" dirty="0">
                <a:solidFill>
                  <a:schemeClr val="dk1"/>
                </a:solidFill>
                <a:latin typeface="Calibri"/>
                <a:ea typeface="Calibri"/>
                <a:cs typeface="Calibri"/>
                <a:sym typeface="Calibri"/>
              </a:rPr>
              <a:t>The anchor. Bake it in volume from day one; it's the safest bet across every age group.</a:t>
            </a:r>
            <a:endParaRPr sz="1400" dirty="0">
              <a:solidFill>
                <a:schemeClr val="dk1"/>
              </a:solidFill>
              <a:latin typeface="Calibri"/>
              <a:ea typeface="Calibri"/>
              <a:cs typeface="Calibri"/>
              <a:sym typeface="Calibri"/>
            </a:endParaRPr>
          </a:p>
        </p:txBody>
      </p:sp>
      <p:sp>
        <p:nvSpPr>
          <p:cNvPr id="146" name="Google Shape;146;p18"/>
          <p:cNvSpPr/>
          <p:nvPr/>
        </p:nvSpPr>
        <p:spPr>
          <a:xfrm>
            <a:off x="4402836" y="2651760"/>
            <a:ext cx="3383400" cy="2651700"/>
          </a:xfrm>
          <a:prstGeom prst="roundRect">
            <a:avLst>
              <a:gd name="adj" fmla="val 4138"/>
            </a:avLst>
          </a:prstGeom>
          <a:solidFill>
            <a:srgbClr val="FFFFFF"/>
          </a:solidFill>
          <a:ln w="12700" cap="flat" cmpd="sng">
            <a:solidFill>
              <a:srgbClr val="F5F5F5"/>
            </a:solidFill>
            <a:prstDash val="solid"/>
            <a:round/>
            <a:headEnd type="none" w="sm" len="sm"/>
            <a:tailEnd type="none" w="sm" len="sm"/>
          </a:ln>
          <a:effectLst>
            <a:outerShdw blurRad="114300" dist="38100" dir="5400000" algn="bl" rotWithShape="0">
              <a:srgbClr val="000000">
                <a:alpha val="102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8"/>
          <p:cNvSpPr/>
          <p:nvPr/>
        </p:nvSpPr>
        <p:spPr>
          <a:xfrm>
            <a:off x="4722876" y="2880360"/>
            <a:ext cx="731400" cy="6402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F47721"/>
              </a:buClr>
              <a:buSzPts val="3000"/>
              <a:buFont typeface="Cambria"/>
              <a:buNone/>
            </a:pPr>
            <a:r>
              <a:rPr lang="en-US" sz="3000" b="1" i="0" u="none" strike="noStrike" cap="none">
                <a:solidFill>
                  <a:schemeClr val="dk1"/>
                </a:solidFill>
                <a:latin typeface="Cambria"/>
                <a:ea typeface="Cambria"/>
                <a:cs typeface="Cambria"/>
                <a:sym typeface="Cambria"/>
              </a:rPr>
              <a:t>2</a:t>
            </a:r>
            <a:endParaRPr sz="3000" b="0" i="0" u="none" strike="noStrike" cap="none">
              <a:solidFill>
                <a:schemeClr val="dk1"/>
              </a:solidFill>
              <a:latin typeface="Calibri"/>
              <a:ea typeface="Calibri"/>
              <a:cs typeface="Calibri"/>
              <a:sym typeface="Calibri"/>
            </a:endParaRPr>
          </a:p>
        </p:txBody>
      </p:sp>
      <p:sp>
        <p:nvSpPr>
          <p:cNvPr id="148" name="Google Shape;148;p18"/>
          <p:cNvSpPr/>
          <p:nvPr/>
        </p:nvSpPr>
        <p:spPr>
          <a:xfrm>
            <a:off x="4722875" y="3611875"/>
            <a:ext cx="2959200" cy="11418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32C64"/>
              </a:buClr>
              <a:buSzPts val="2400"/>
              <a:buFont typeface="Cambria"/>
              <a:buNone/>
            </a:pPr>
            <a:r>
              <a:rPr lang="en-US" sz="2400" b="1" dirty="0">
                <a:solidFill>
                  <a:schemeClr val="dk1"/>
                </a:solidFill>
                <a:latin typeface="Cambria"/>
                <a:ea typeface="Cambria"/>
                <a:cs typeface="Cambria"/>
                <a:sym typeface="Cambria"/>
              </a:rPr>
              <a:t>Oatmeal Raisin &amp; Shortbread</a:t>
            </a:r>
          </a:p>
          <a:p>
            <a:pPr>
              <a:spcBef>
                <a:spcPts val="600"/>
              </a:spcBef>
            </a:pPr>
            <a:r>
              <a:rPr lang="en-US" sz="1400" dirty="0">
                <a:solidFill>
                  <a:schemeClr val="dk1"/>
                </a:solidFill>
                <a:latin typeface="Calibri"/>
                <a:ea typeface="Calibri"/>
                <a:cs typeface="Calibri"/>
                <a:sym typeface="Calibri"/>
              </a:rPr>
              <a:t>Broad, multigenerational appeal that grows with age and pairs naturally with coffee.</a:t>
            </a:r>
            <a:endParaRPr sz="1400" dirty="0">
              <a:solidFill>
                <a:schemeClr val="dk1"/>
              </a:solidFill>
              <a:latin typeface="Calibri"/>
              <a:ea typeface="Calibri"/>
              <a:cs typeface="Calibri"/>
              <a:sym typeface="Calibri"/>
            </a:endParaRPr>
          </a:p>
        </p:txBody>
      </p:sp>
      <p:sp>
        <p:nvSpPr>
          <p:cNvPr id="150" name="Google Shape;150;p18"/>
          <p:cNvSpPr/>
          <p:nvPr/>
        </p:nvSpPr>
        <p:spPr>
          <a:xfrm>
            <a:off x="8505036" y="2651798"/>
            <a:ext cx="3383400" cy="2651700"/>
          </a:xfrm>
          <a:prstGeom prst="roundRect">
            <a:avLst>
              <a:gd name="adj" fmla="val 4138"/>
            </a:avLst>
          </a:prstGeom>
          <a:solidFill>
            <a:srgbClr val="FFFFFF"/>
          </a:solidFill>
          <a:ln w="12700" cap="flat" cmpd="sng">
            <a:solidFill>
              <a:srgbClr val="F5F5F5"/>
            </a:solidFill>
            <a:prstDash val="solid"/>
            <a:round/>
            <a:headEnd type="none" w="sm" len="sm"/>
            <a:tailEnd type="none" w="sm" len="sm"/>
          </a:ln>
          <a:effectLst>
            <a:outerShdw blurRad="114300" dist="38100" dir="5400000" algn="bl" rotWithShape="0">
              <a:srgbClr val="000000">
                <a:alpha val="102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8"/>
          <p:cNvSpPr/>
          <p:nvPr/>
        </p:nvSpPr>
        <p:spPr>
          <a:xfrm>
            <a:off x="8825076" y="2880398"/>
            <a:ext cx="731400" cy="6402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F47721"/>
              </a:buClr>
              <a:buSzPts val="3000"/>
              <a:buFont typeface="Cambria"/>
              <a:buNone/>
            </a:pPr>
            <a:r>
              <a:rPr lang="en-US" sz="3000" b="1">
                <a:solidFill>
                  <a:schemeClr val="dk1"/>
                </a:solidFill>
                <a:latin typeface="Cambria"/>
                <a:ea typeface="Cambria"/>
                <a:cs typeface="Cambria"/>
                <a:sym typeface="Cambria"/>
              </a:rPr>
              <a:t>3</a:t>
            </a:r>
            <a:endParaRPr sz="3000" b="0" i="0" u="none" strike="noStrike" cap="none">
              <a:solidFill>
                <a:schemeClr val="dk1"/>
              </a:solidFill>
              <a:latin typeface="Calibri"/>
              <a:ea typeface="Calibri"/>
              <a:cs typeface="Calibri"/>
              <a:sym typeface="Calibri"/>
            </a:endParaRPr>
          </a:p>
        </p:txBody>
      </p:sp>
      <p:sp>
        <p:nvSpPr>
          <p:cNvPr id="152" name="Google Shape;152;p18"/>
          <p:cNvSpPr/>
          <p:nvPr/>
        </p:nvSpPr>
        <p:spPr>
          <a:xfrm>
            <a:off x="8825075" y="3611913"/>
            <a:ext cx="2959200" cy="11418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32C64"/>
              </a:buClr>
              <a:buSzPts val="2400"/>
              <a:buFont typeface="Cambria"/>
              <a:buNone/>
            </a:pPr>
            <a:r>
              <a:rPr lang="en-US" sz="2400" b="1" dirty="0">
                <a:solidFill>
                  <a:schemeClr val="dk1"/>
                </a:solidFill>
                <a:latin typeface="Cambria"/>
                <a:ea typeface="Cambria"/>
                <a:cs typeface="Cambria"/>
                <a:sym typeface="Cambria"/>
              </a:rPr>
              <a:t>Double Chocolate</a:t>
            </a:r>
          </a:p>
          <a:p>
            <a:pPr>
              <a:spcBef>
                <a:spcPts val="600"/>
              </a:spcBef>
            </a:pPr>
            <a:r>
              <a:rPr lang="en-US" sz="1400" dirty="0">
                <a:solidFill>
                  <a:schemeClr val="dk1"/>
                </a:solidFill>
                <a:latin typeface="Calibri"/>
                <a:ea typeface="Calibri"/>
                <a:cs typeface="Calibri"/>
                <a:sym typeface="Calibri"/>
              </a:rPr>
              <a:t>The indulgent pick for the under-35 crowd, your most frequent repeat buyers.</a:t>
            </a:r>
            <a:endParaRPr sz="1400" dirty="0">
              <a:solidFill>
                <a:schemeClr val="dk1"/>
              </a:solidFill>
              <a:latin typeface="Calibri"/>
              <a:ea typeface="Calibri"/>
              <a:cs typeface="Calibri"/>
              <a:sym typeface="Calibri"/>
            </a:endParaRPr>
          </a:p>
        </p:txBody>
      </p:sp>
      <p:sp>
        <p:nvSpPr>
          <p:cNvPr id="153" name="Google Shape;153;p18"/>
          <p:cNvSpPr/>
          <p:nvPr/>
        </p:nvSpPr>
        <p:spPr>
          <a:xfrm>
            <a:off x="2939675" y="2968913"/>
            <a:ext cx="640200" cy="554400"/>
          </a:xfrm>
          <a:prstGeom prst="wedgeEllipseCallout">
            <a:avLst>
              <a:gd name="adj1" fmla="val -20833"/>
              <a:gd name="adj2" fmla="val 62500"/>
            </a:avLst>
          </a:prstGeom>
          <a:solidFill>
            <a:srgbClr val="FFC10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4" name="Google Shape;154;p18"/>
          <p:cNvSpPr/>
          <p:nvPr/>
        </p:nvSpPr>
        <p:spPr>
          <a:xfrm>
            <a:off x="6983875" y="2968913"/>
            <a:ext cx="504300" cy="554400"/>
          </a:xfrm>
          <a:prstGeom prst="stripedRightArrow">
            <a:avLst>
              <a:gd name="adj1" fmla="val 50000"/>
              <a:gd name="adj2" fmla="val 50000"/>
            </a:avLst>
          </a:prstGeom>
          <a:solidFill>
            <a:srgbClr val="FFC10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55" name="Google Shape;155;p18" descr="User group vector, Digital marketing filled icon editable stroke (Provided by Getty Images)"/>
          <p:cNvPicPr preferRelativeResize="0"/>
          <p:nvPr/>
        </p:nvPicPr>
        <p:blipFill>
          <a:blip r:embed="rId3">
            <a:alphaModFix/>
          </a:blip>
          <a:stretch>
            <a:fillRect/>
          </a:stretch>
        </p:blipFill>
        <p:spPr>
          <a:xfrm>
            <a:off x="10954499" y="2880362"/>
            <a:ext cx="731525" cy="731525"/>
          </a:xfrm>
          <a:prstGeom prst="rect">
            <a:avLst/>
          </a:prstGeom>
          <a:solidFill>
            <a:srgbClr val="FFFFFF"/>
          </a:solidFill>
          <a:ln w="12700" cap="flat" cmpd="sng">
            <a:solidFill>
              <a:srgbClr val="F5F5F5"/>
            </a:solidFill>
            <a:prstDash val="solid"/>
            <a:round/>
            <a:headEnd type="none" w="sm" len="sm"/>
            <a:tailEnd type="none" w="sm" len="sm"/>
          </a:ln>
          <a:effectLst>
            <a:outerShdw blurRad="114300" dist="38100" dir="5400000" algn="bl" rotWithShape="0">
              <a:srgbClr val="000000">
                <a:alpha val="102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7F6AF-30BE-BE94-6823-B539E1C5F27D}"/>
              </a:ext>
            </a:extLst>
          </p:cNvPr>
          <p:cNvSpPr>
            <a:spLocks noGrp="1"/>
          </p:cNvSpPr>
          <p:nvPr>
            <p:ph type="title"/>
          </p:nvPr>
        </p:nvSpPr>
        <p:spPr/>
        <p:txBody>
          <a:bodyPr/>
          <a:lstStyle/>
          <a:p>
            <a:pPr algn="l"/>
            <a:r>
              <a:rPr lang="en-US" dirty="0"/>
              <a:t>Full Recommended Opening Day Menu</a:t>
            </a:r>
          </a:p>
        </p:txBody>
      </p:sp>
      <p:sp>
        <p:nvSpPr>
          <p:cNvPr id="3" name="Text Placeholder 2">
            <a:extLst>
              <a:ext uri="{FF2B5EF4-FFF2-40B4-BE49-F238E27FC236}">
                <a16:creationId xmlns:a16="http://schemas.microsoft.com/office/drawing/2014/main" id="{ED8690B9-57E6-F090-24E4-506685058795}"/>
              </a:ext>
            </a:extLst>
          </p:cNvPr>
          <p:cNvSpPr>
            <a:spLocks noGrp="1"/>
          </p:cNvSpPr>
          <p:nvPr>
            <p:ph type="body" idx="1"/>
          </p:nvPr>
        </p:nvSpPr>
        <p:spPr/>
        <p:txBody>
          <a:bodyPr/>
          <a:lstStyle/>
          <a:p>
            <a:pPr>
              <a:spcAft>
                <a:spcPts val="1200"/>
              </a:spcAft>
            </a:pPr>
            <a:r>
              <a:rPr lang="en-US" b="1" dirty="0"/>
              <a:t>Day-one case, six cookies. </a:t>
            </a:r>
            <a:r>
              <a:rPr lang="en-US" dirty="0"/>
              <a:t>Chocolate Chip, Oatmeal Raisin, Shortbread, Double Chocolate, Peanut Butter, and Sugar.</a:t>
            </a:r>
          </a:p>
          <a:p>
            <a:pPr>
              <a:spcAft>
                <a:spcPts val="1200"/>
              </a:spcAft>
            </a:pPr>
            <a:r>
              <a:rPr lang="en-US" b="1" dirty="0"/>
              <a:t>Why these six. </a:t>
            </a:r>
            <a:r>
              <a:rPr lang="en-US" dirty="0"/>
              <a:t>Together they cover every age bracket's top preferences and both reasons people buy: indulgence and nostalgia/pairing, with Chocolate Chip as the volume driver.</a:t>
            </a:r>
          </a:p>
          <a:p>
            <a:pPr>
              <a:spcAft>
                <a:spcPts val="1200"/>
              </a:spcAft>
            </a:pPr>
            <a:r>
              <a:rPr lang="en-US" b="1" dirty="0"/>
              <a:t>Hold for rotation. </a:t>
            </a:r>
            <a:r>
              <a:rPr lang="en-US" dirty="0"/>
              <a:t>Snickerdoodle, White Chocolate Macadamia, and Ginger Molasses each drew only 4-7% overall. Introduce them as a weekly or seasonal special instead of a day-one staple.</a:t>
            </a:r>
          </a:p>
          <a:p>
            <a:r>
              <a:rPr lang="en-US" b="1" dirty="0"/>
              <a:t>Tactical note. </a:t>
            </a:r>
            <a:r>
              <a:rPr lang="en-US" dirty="0"/>
              <a:t>Younger customers buy more often, so keep Double Chocolate visible near the register. Older customers respond to nostalgia and coffee pairing, so place Oatmeal Raisin and Shortbread near the coffee station.</a:t>
            </a:r>
          </a:p>
        </p:txBody>
      </p:sp>
    </p:spTree>
    <p:extLst>
      <p:ext uri="{BB962C8B-B14F-4D97-AF65-F5344CB8AC3E}">
        <p14:creationId xmlns:p14="http://schemas.microsoft.com/office/powerpoint/2010/main" val="3730729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25"/>
        <p:cNvGrpSpPr/>
        <p:nvPr/>
      </p:nvGrpSpPr>
      <p:grpSpPr>
        <a:xfrm>
          <a:off x="0" y="0"/>
          <a:ext cx="0" cy="0"/>
          <a:chOff x="0" y="0"/>
          <a:chExt cx="0" cy="0"/>
        </a:xfrm>
      </p:grpSpPr>
      <p:sp>
        <p:nvSpPr>
          <p:cNvPr id="426" name="Google Shape;426;p42"/>
          <p:cNvSpPr/>
          <p:nvPr/>
        </p:nvSpPr>
        <p:spPr>
          <a:xfrm>
            <a:off x="915900" y="3596388"/>
            <a:ext cx="10360200" cy="8229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FFFFFF"/>
              </a:buClr>
              <a:buSzPts val="3200"/>
              <a:buFont typeface="Cambria"/>
              <a:buNone/>
            </a:pPr>
            <a:r>
              <a:rPr lang="en-US" sz="3200">
                <a:solidFill>
                  <a:schemeClr val="dk1"/>
                </a:solidFill>
                <a:latin typeface="Cambria"/>
                <a:ea typeface="Cambria"/>
                <a:cs typeface="Cambria"/>
                <a:sym typeface="Cambria"/>
              </a:rPr>
              <a:t>https://www.mrxplorer.com</a:t>
            </a:r>
            <a:endParaRPr sz="3200">
              <a:solidFill>
                <a:schemeClr val="dk1"/>
              </a:solidFill>
              <a:latin typeface="Cambria"/>
              <a:ea typeface="Cambria"/>
              <a:cs typeface="Cambria"/>
              <a:sym typeface="Cambria"/>
            </a:endParaRPr>
          </a:p>
          <a:p>
            <a:pPr marL="0" marR="0" lvl="0" indent="0" algn="ctr" rtl="0">
              <a:spcBef>
                <a:spcPts val="0"/>
              </a:spcBef>
              <a:spcAft>
                <a:spcPts val="0"/>
              </a:spcAft>
              <a:buClr>
                <a:srgbClr val="FFFFFF"/>
              </a:buClr>
              <a:buSzPts val="3200"/>
              <a:buFont typeface="Cambria"/>
              <a:buNone/>
            </a:pPr>
            <a:r>
              <a:rPr lang="en-US" sz="3200">
                <a:solidFill>
                  <a:schemeClr val="dk1"/>
                </a:solidFill>
                <a:latin typeface="Cambria"/>
                <a:ea typeface="Cambria"/>
                <a:cs typeface="Cambria"/>
                <a:sym typeface="Cambria"/>
              </a:rPr>
              <a:t>zjohnson@mrxplorer.com</a:t>
            </a:r>
            <a:endParaRPr sz="3200" b="0" i="0" u="none" strike="noStrike" cap="none">
              <a:solidFill>
                <a:schemeClr val="dk1"/>
              </a:solidFill>
              <a:latin typeface="Calibri"/>
              <a:ea typeface="Calibri"/>
              <a:cs typeface="Calibri"/>
              <a:sym typeface="Calibri"/>
            </a:endParaRPr>
          </a:p>
        </p:txBody>
      </p:sp>
      <p:pic>
        <p:nvPicPr>
          <p:cNvPr id="427" name="Google Shape;427;p42" title="MRXplorerpurpletext1600x600.png"/>
          <p:cNvPicPr preferRelativeResize="0"/>
          <p:nvPr/>
        </p:nvPicPr>
        <p:blipFill>
          <a:blip r:embed="rId3">
            <a:alphaModFix/>
          </a:blip>
          <a:stretch>
            <a:fillRect/>
          </a:stretch>
        </p:blipFill>
        <p:spPr>
          <a:xfrm>
            <a:off x="2916936" y="955259"/>
            <a:ext cx="6358124" cy="2384276"/>
          </a:xfrm>
          <a:prstGeom prst="rect">
            <a:avLst/>
          </a:prstGeom>
          <a:noFill/>
          <a:ln>
            <a:noFill/>
          </a:ln>
        </p:spPr>
      </p:pic>
    </p:spTree>
  </p:cSld>
  <p:clrMapOvr>
    <a:masterClrMapping/>
  </p:clrMapOvr>
</p:sld>
</file>

<file path=ppt/theme/theme1.xml><?xml version="1.0" encoding="utf-8"?>
<a:theme xmlns:a="http://schemas.openxmlformats.org/drawingml/2006/main" name="MRXplorer">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I_for_Market_Researchers (1)" id="{A6356DC5-8D54-FD40-8DC6-E29460BB51AA}" vid="{76189668-4634-D342-9C17-F98DC514302B}"/>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75</Words>
  <Application>Microsoft Macintosh PowerPoint</Application>
  <PresentationFormat>Widescreen</PresentationFormat>
  <Paragraphs>46</Paragraphs>
  <Slides>10</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Cambria</vt:lpstr>
      <vt:lpstr>MRXplorer</vt:lpstr>
      <vt:lpstr>Title</vt:lpstr>
      <vt:lpstr>Body slide</vt:lpstr>
      <vt:lpstr>Section divider</vt:lpstr>
      <vt:lpstr>Body title</vt:lpstr>
      <vt:lpstr>Transition or section divider</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Z Johnson</cp:lastModifiedBy>
  <cp:revision>1</cp:revision>
  <dcterms:modified xsi:type="dcterms:W3CDTF">2026-09-22T19:20:09Z</dcterms:modified>
</cp:coreProperties>
</file>